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706" r:id="rId3"/>
    <p:sldMasterId id="2147483711" r:id="rId4"/>
  </p:sldMasterIdLst>
  <p:notesMasterIdLst>
    <p:notesMasterId r:id="rId30"/>
  </p:notesMasterIdLst>
  <p:handoutMasterIdLst>
    <p:handoutMasterId r:id="rId31"/>
  </p:handoutMasterIdLst>
  <p:sldIdLst>
    <p:sldId id="1133" r:id="rId5"/>
    <p:sldId id="341" r:id="rId6"/>
    <p:sldId id="1146" r:id="rId7"/>
    <p:sldId id="1153" r:id="rId8"/>
    <p:sldId id="1155" r:id="rId9"/>
    <p:sldId id="1175" r:id="rId10"/>
    <p:sldId id="1177" r:id="rId11"/>
    <p:sldId id="1176" r:id="rId12"/>
    <p:sldId id="1179" r:id="rId13"/>
    <p:sldId id="1180" r:id="rId14"/>
    <p:sldId id="1162" r:id="rId15"/>
    <p:sldId id="1160" r:id="rId16"/>
    <p:sldId id="1161" r:id="rId17"/>
    <p:sldId id="1159" r:id="rId18"/>
    <p:sldId id="1174" r:id="rId19"/>
    <p:sldId id="1128" r:id="rId20"/>
    <p:sldId id="1118" r:id="rId21"/>
    <p:sldId id="1140" r:id="rId22"/>
    <p:sldId id="1138" r:id="rId23"/>
    <p:sldId id="1139" r:id="rId24"/>
    <p:sldId id="1182" r:id="rId25"/>
    <p:sldId id="1183" r:id="rId26"/>
    <p:sldId id="1158" r:id="rId27"/>
    <p:sldId id="1181" r:id="rId28"/>
    <p:sldId id="1141" r:id="rId2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43"/>
    <a:srgbClr val="FDB7A9"/>
    <a:srgbClr val="FF9900"/>
    <a:srgbClr val="33CCFF"/>
    <a:srgbClr val="FFCC99"/>
    <a:srgbClr val="99FF99"/>
    <a:srgbClr val="00FFFF"/>
    <a:srgbClr val="DDDDDD"/>
    <a:srgbClr val="FFFFFF"/>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149FF-ECC3-4069-8863-D4AAB974B8DA}" v="63" dt="2021-12-10T16:14:3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906" autoAdjust="0"/>
    <p:restoredTop sz="85429" autoAdjust="0"/>
  </p:normalViewPr>
  <p:slideViewPr>
    <p:cSldViewPr snapToGrid="0">
      <p:cViewPr varScale="1">
        <p:scale>
          <a:sx n="54" d="100"/>
          <a:sy n="54" d="100"/>
        </p:scale>
        <p:origin x="892" y="40"/>
      </p:cViewPr>
      <p:guideLst/>
    </p:cSldViewPr>
  </p:slideViewPr>
  <p:notesTextViewPr>
    <p:cViewPr>
      <p:scale>
        <a:sx n="3" d="2"/>
        <a:sy n="3" d="2"/>
      </p:scale>
      <p:origin x="0" y="0"/>
    </p:cViewPr>
  </p:notesTextViewPr>
  <p:sorterViewPr>
    <p:cViewPr varScale="1">
      <p:scale>
        <a:sx n="1" d="1"/>
        <a:sy n="1" d="1"/>
      </p:scale>
      <p:origin x="0" y="-19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672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6"/>
          </a:xfrm>
          <a:prstGeom prst="rect">
            <a:avLst/>
          </a:prstGeom>
        </p:spPr>
        <p:txBody>
          <a:bodyPr vert="horz" lIns="91440" tIns="45720" rIns="91440" bIns="45720" rtlCol="0"/>
          <a:lstStyle>
            <a:lvl1pPr algn="r">
              <a:defRPr sz="1200"/>
            </a:lvl1pPr>
          </a:lstStyle>
          <a:p>
            <a:fld id="{A784C0C1-0295-4D0B-A35D-485B6B9F94C0}" type="datetimeFigureOut">
              <a:rPr lang="en-US" smtClean="0"/>
              <a:t>12/10/2021</a:t>
            </a:fld>
            <a:endParaRPr lang="en-US" dirty="0"/>
          </a:p>
        </p:txBody>
      </p:sp>
      <p:sp>
        <p:nvSpPr>
          <p:cNvPr id="4" name="Footer Placeholder 3"/>
          <p:cNvSpPr>
            <a:spLocks noGrp="1"/>
          </p:cNvSpPr>
          <p:nvPr>
            <p:ph type="ftr" sz="quarter" idx="2"/>
          </p:nvPr>
        </p:nvSpPr>
        <p:spPr>
          <a:xfrm>
            <a:off x="1" y="8829676"/>
            <a:ext cx="3038475" cy="466726"/>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6"/>
            <a:ext cx="3038475" cy="466726"/>
          </a:xfrm>
          <a:prstGeom prst="rect">
            <a:avLst/>
          </a:prstGeom>
        </p:spPr>
        <p:txBody>
          <a:bodyPr vert="horz" lIns="91440" tIns="45720" rIns="91440" bIns="45720" rtlCol="0" anchor="b"/>
          <a:lstStyle>
            <a:lvl1pPr algn="r">
              <a:defRPr sz="1200"/>
            </a:lvl1pPr>
          </a:lstStyle>
          <a:p>
            <a:fld id="{A3338AAD-E3F8-4E1A-9F25-C5ACB3C841E6}" type="slidenum">
              <a:rPr lang="en-US" smtClean="0"/>
              <a:t>‹#›</a:t>
            </a:fld>
            <a:endParaRPr lang="en-US" dirty="0"/>
          </a:p>
        </p:txBody>
      </p:sp>
    </p:spTree>
    <p:extLst>
      <p:ext uri="{BB962C8B-B14F-4D97-AF65-F5344CB8AC3E}">
        <p14:creationId xmlns:p14="http://schemas.microsoft.com/office/powerpoint/2010/main" val="829029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3"/>
            <a:ext cx="3037840" cy="466434"/>
          </a:xfrm>
          <a:prstGeom prst="rect">
            <a:avLst/>
          </a:prstGeom>
        </p:spPr>
        <p:txBody>
          <a:bodyPr vert="horz" lIns="93177" tIns="46589" rIns="93177" bIns="46589" rtlCol="0"/>
          <a:lstStyle>
            <a:lvl1pPr algn="r">
              <a:defRPr sz="1200"/>
            </a:lvl1pPr>
          </a:lstStyle>
          <a:p>
            <a:fld id="{EF8A1128-E9BE-4B25-BBEB-794CCDF4A34D}" type="datetimeFigureOut">
              <a:rPr lang="en-US" smtClean="0"/>
              <a:t>12/10/2021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026E5FF-C20B-4771-9AC8-517C7D31F4A8}" type="slidenum">
              <a:rPr lang="en-US" smtClean="0"/>
              <a:t>‹#›</a:t>
            </a:fld>
            <a:endParaRPr lang="en-US" dirty="0"/>
          </a:p>
        </p:txBody>
      </p:sp>
    </p:spTree>
    <p:extLst>
      <p:ext uri="{BB962C8B-B14F-4D97-AF65-F5344CB8AC3E}">
        <p14:creationId xmlns:p14="http://schemas.microsoft.com/office/powerpoint/2010/main" val="377587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0026E5FF-C20B-4771-9AC8-517C7D31F4A8}" type="slidenum">
              <a:rPr lang="en-US" smtClean="0"/>
              <a:t>2</a:t>
            </a:fld>
            <a:endParaRPr lang="en-US" dirty="0"/>
          </a:p>
        </p:txBody>
      </p:sp>
    </p:spTree>
    <p:extLst>
      <p:ext uri="{BB962C8B-B14F-4D97-AF65-F5344CB8AC3E}">
        <p14:creationId xmlns:p14="http://schemas.microsoft.com/office/powerpoint/2010/main" val="3099562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25</a:t>
            </a:fld>
            <a:endParaRPr lang="en-US" dirty="0"/>
          </a:p>
        </p:txBody>
      </p:sp>
    </p:spTree>
    <p:extLst>
      <p:ext uri="{BB962C8B-B14F-4D97-AF65-F5344CB8AC3E}">
        <p14:creationId xmlns:p14="http://schemas.microsoft.com/office/powerpoint/2010/main" val="357786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0026E5FF-C20B-4771-9AC8-517C7D31F4A8}" type="slidenum">
              <a:rPr lang="en-US" smtClean="0"/>
              <a:t>16</a:t>
            </a:fld>
            <a:endParaRPr lang="en-US" dirty="0"/>
          </a:p>
        </p:txBody>
      </p:sp>
    </p:spTree>
    <p:extLst>
      <p:ext uri="{BB962C8B-B14F-4D97-AF65-F5344CB8AC3E}">
        <p14:creationId xmlns:p14="http://schemas.microsoft.com/office/powerpoint/2010/main" val="10663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17</a:t>
            </a:fld>
            <a:endParaRPr lang="en-US" dirty="0"/>
          </a:p>
        </p:txBody>
      </p:sp>
    </p:spTree>
    <p:extLst>
      <p:ext uri="{BB962C8B-B14F-4D97-AF65-F5344CB8AC3E}">
        <p14:creationId xmlns:p14="http://schemas.microsoft.com/office/powerpoint/2010/main" val="114113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18</a:t>
            </a:fld>
            <a:endParaRPr lang="en-US" dirty="0"/>
          </a:p>
        </p:txBody>
      </p:sp>
    </p:spTree>
    <p:extLst>
      <p:ext uri="{BB962C8B-B14F-4D97-AF65-F5344CB8AC3E}">
        <p14:creationId xmlns:p14="http://schemas.microsoft.com/office/powerpoint/2010/main" val="188916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19</a:t>
            </a:fld>
            <a:endParaRPr lang="en-US" dirty="0"/>
          </a:p>
        </p:txBody>
      </p:sp>
    </p:spTree>
    <p:extLst>
      <p:ext uri="{BB962C8B-B14F-4D97-AF65-F5344CB8AC3E}">
        <p14:creationId xmlns:p14="http://schemas.microsoft.com/office/powerpoint/2010/main" val="191234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20</a:t>
            </a:fld>
            <a:endParaRPr lang="en-US" dirty="0"/>
          </a:p>
        </p:txBody>
      </p:sp>
    </p:spTree>
    <p:extLst>
      <p:ext uri="{BB962C8B-B14F-4D97-AF65-F5344CB8AC3E}">
        <p14:creationId xmlns:p14="http://schemas.microsoft.com/office/powerpoint/2010/main" val="3074510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21</a:t>
            </a:fld>
            <a:endParaRPr lang="en-US" dirty="0"/>
          </a:p>
        </p:txBody>
      </p:sp>
    </p:spTree>
    <p:extLst>
      <p:ext uri="{BB962C8B-B14F-4D97-AF65-F5344CB8AC3E}">
        <p14:creationId xmlns:p14="http://schemas.microsoft.com/office/powerpoint/2010/main" val="2916266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22</a:t>
            </a:fld>
            <a:endParaRPr lang="en-US" dirty="0"/>
          </a:p>
        </p:txBody>
      </p:sp>
    </p:spTree>
    <p:extLst>
      <p:ext uri="{BB962C8B-B14F-4D97-AF65-F5344CB8AC3E}">
        <p14:creationId xmlns:p14="http://schemas.microsoft.com/office/powerpoint/2010/main" val="62666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a:p>
        </p:txBody>
      </p:sp>
      <p:sp>
        <p:nvSpPr>
          <p:cNvPr id="4" name="Slide Number Placeholder 3"/>
          <p:cNvSpPr>
            <a:spLocks noGrp="1"/>
          </p:cNvSpPr>
          <p:nvPr>
            <p:ph type="sldNum" sz="quarter" idx="5"/>
          </p:nvPr>
        </p:nvSpPr>
        <p:spPr/>
        <p:txBody>
          <a:bodyPr/>
          <a:lstStyle/>
          <a:p>
            <a:fld id="{0026E5FF-C20B-4771-9AC8-517C7D31F4A8}" type="slidenum">
              <a:rPr lang="en-US" smtClean="0"/>
              <a:t>24</a:t>
            </a:fld>
            <a:endParaRPr lang="en-US" dirty="0"/>
          </a:p>
        </p:txBody>
      </p:sp>
    </p:spTree>
    <p:extLst>
      <p:ext uri="{BB962C8B-B14F-4D97-AF65-F5344CB8AC3E}">
        <p14:creationId xmlns:p14="http://schemas.microsoft.com/office/powerpoint/2010/main" val="3425346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2628" y="1732342"/>
            <a:ext cx="10363200" cy="1468967"/>
          </a:xfrm>
        </p:spPr>
        <p:txBody>
          <a:bodyPr>
            <a:noAutofit/>
          </a:bodyPr>
          <a:lstStyle>
            <a:lvl1pPr>
              <a:defRPr sz="7200" cap="small" baseline="0">
                <a:solidFill>
                  <a:srgbClr val="CCBC5C"/>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cap="small"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5994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58"/>
            <a:ext cx="10972800" cy="1342569"/>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553027"/>
            <a:ext cx="10972800" cy="5000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12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40305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474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92628" y="1732342"/>
            <a:ext cx="10363200" cy="1468967"/>
          </a:xfrm>
        </p:spPr>
        <p:txBody>
          <a:bodyPr>
            <a:noAutofit/>
          </a:bodyPr>
          <a:lstStyle>
            <a:lvl1pPr>
              <a:defRPr sz="7200" cap="small" baseline="0">
                <a:solidFill>
                  <a:srgbClr val="CCBC5C"/>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cap="small"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s-ES"/>
              <a:t>Haga clic para modificar el estilo de subtítulo del patrón</a:t>
            </a:r>
            <a:endParaRPr lang="en-US" dirty="0"/>
          </a:p>
        </p:txBody>
      </p:sp>
      <p:cxnSp>
        <p:nvCxnSpPr>
          <p:cNvPr id="7" name="Straight Connector 6"/>
          <p:cNvCxnSpPr/>
          <p:nvPr/>
        </p:nvCxnSpPr>
        <p:spPr>
          <a:xfrm>
            <a:off x="1828800" y="3656013"/>
            <a:ext cx="8636000" cy="1588"/>
          </a:xfrm>
          <a:prstGeom prst="line">
            <a:avLst/>
          </a:prstGeom>
          <a:ln w="317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49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58"/>
            <a:ext cx="10972800" cy="1342569"/>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609600" y="1553027"/>
            <a:ext cx="10972800" cy="50001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617889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768412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8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58"/>
            <a:ext cx="10972800" cy="1342569"/>
          </a:xfrm>
        </p:spPr>
        <p:txBody>
          <a:bodyPr/>
          <a:lstStyle/>
          <a:p>
            <a:r>
              <a:rPr lang="en-US" dirty="0"/>
              <a:t>Click to edit Master title style</a:t>
            </a:r>
          </a:p>
        </p:txBody>
      </p:sp>
      <p:sp>
        <p:nvSpPr>
          <p:cNvPr id="3" name="Content Placeholder 2"/>
          <p:cNvSpPr>
            <a:spLocks noGrp="1"/>
          </p:cNvSpPr>
          <p:nvPr>
            <p:ph idx="1"/>
          </p:nvPr>
        </p:nvSpPr>
        <p:spPr>
          <a:xfrm>
            <a:off x="609600" y="1553027"/>
            <a:ext cx="10972800" cy="5000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02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764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28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2628" y="1732342"/>
            <a:ext cx="10363200" cy="1468967"/>
          </a:xfrm>
        </p:spPr>
        <p:txBody>
          <a:bodyPr>
            <a:noAutofit/>
          </a:bodyPr>
          <a:lstStyle>
            <a:lvl1pPr>
              <a:defRPr sz="7200" cap="small" baseline="0">
                <a:solidFill>
                  <a:srgbClr val="CCBC5C"/>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cap="small"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cxnSp>
        <p:nvCxnSpPr>
          <p:cNvPr id="7" name="Straight Connector 6"/>
          <p:cNvCxnSpPr/>
          <p:nvPr userDrawn="1"/>
        </p:nvCxnSpPr>
        <p:spPr>
          <a:xfrm>
            <a:off x="1828800" y="3656013"/>
            <a:ext cx="8636000" cy="1588"/>
          </a:xfrm>
          <a:prstGeom prst="line">
            <a:avLst/>
          </a:prstGeom>
          <a:ln w="317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08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58"/>
            <a:ext cx="10972800" cy="1342569"/>
          </a:xfrm>
        </p:spPr>
        <p:txBody>
          <a:bodyPr/>
          <a:lstStyle/>
          <a:p>
            <a:r>
              <a:rPr lang="en-US" dirty="0"/>
              <a:t>Click to edit Master title style</a:t>
            </a:r>
          </a:p>
        </p:txBody>
      </p:sp>
      <p:sp>
        <p:nvSpPr>
          <p:cNvPr id="3" name="Content Placeholder 2"/>
          <p:cNvSpPr>
            <a:spLocks noGrp="1"/>
          </p:cNvSpPr>
          <p:nvPr>
            <p:ph idx="1"/>
          </p:nvPr>
        </p:nvSpPr>
        <p:spPr>
          <a:xfrm>
            <a:off x="609600" y="1553027"/>
            <a:ext cx="10972800" cy="5000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8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4822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2628" y="1732342"/>
            <a:ext cx="10363200" cy="1468967"/>
          </a:xfrm>
        </p:spPr>
        <p:txBody>
          <a:bodyPr>
            <a:noAutofit/>
          </a:bodyPr>
          <a:lstStyle>
            <a:lvl1pPr>
              <a:defRPr sz="7200" cap="small" baseline="0">
                <a:solidFill>
                  <a:srgbClr val="CCBC5C"/>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cap="small"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cxnSp>
        <p:nvCxnSpPr>
          <p:cNvPr id="7" name="Straight Connector 6"/>
          <p:cNvCxnSpPr/>
          <p:nvPr userDrawn="1"/>
        </p:nvCxnSpPr>
        <p:spPr>
          <a:xfrm>
            <a:off x="1828800" y="3656013"/>
            <a:ext cx="8636000" cy="1588"/>
          </a:xfrm>
          <a:prstGeom prst="line">
            <a:avLst/>
          </a:prstGeom>
          <a:ln w="317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452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rgbClr val="25324F">
                <a:lumMod val="65000"/>
              </a:srgbClr>
            </a:gs>
            <a:gs pos="99000">
              <a:schemeClr val="tx2">
                <a:lumMod val="61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userDrawn="1"/>
        </p:nvSpPr>
        <p:spPr>
          <a:xfrm rot="5400000">
            <a:off x="-3239000" y="3246256"/>
            <a:ext cx="6850747" cy="372752"/>
          </a:xfrm>
          <a:prstGeom prst="rect">
            <a:avLst/>
          </a:prstGeom>
          <a:solidFill>
            <a:srgbClr val="0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dirty="0">
              <a:solidFill>
                <a:prstClr val="white"/>
              </a:solidFill>
            </a:endParaRPr>
          </a:p>
        </p:txBody>
      </p:sp>
      <p:sp>
        <p:nvSpPr>
          <p:cNvPr id="2" name="Title Placeholder 1"/>
          <p:cNvSpPr>
            <a:spLocks noGrp="1"/>
          </p:cNvSpPr>
          <p:nvPr>
            <p:ph type="title"/>
          </p:nvPr>
        </p:nvSpPr>
        <p:spPr>
          <a:xfrm>
            <a:off x="609600" y="159657"/>
            <a:ext cx="10972800" cy="1291771"/>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567542"/>
            <a:ext cx="10972800" cy="4558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rot="5400000">
            <a:off x="-3239004" y="3238990"/>
            <a:ext cx="6850747" cy="372751"/>
          </a:xfrm>
          <a:prstGeom prst="rect">
            <a:avLst/>
          </a:prstGeom>
          <a:gradFill flip="none" rotWithShape="1">
            <a:gsLst>
              <a:gs pos="0">
                <a:srgbClr val="537093">
                  <a:lumMod val="90000"/>
                  <a:lumOff val="10000"/>
                  <a:alpha val="26000"/>
                </a:srgbClr>
              </a:gs>
              <a:gs pos="99000">
                <a:schemeClr val="accent1">
                  <a:lumMod val="50000"/>
                  <a:alpha val="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dirty="0">
              <a:solidFill>
                <a:prstClr val="white"/>
              </a:solidFill>
            </a:endParaRPr>
          </a:p>
        </p:txBody>
      </p:sp>
    </p:spTree>
    <p:extLst>
      <p:ext uri="{BB962C8B-B14F-4D97-AF65-F5344CB8AC3E}">
        <p14:creationId xmlns:p14="http://schemas.microsoft.com/office/powerpoint/2010/main" val="1747702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1219170" rtl="0" eaLnBrk="1" latinLnBrk="0" hangingPunct="1">
        <a:spcBef>
          <a:spcPct val="0"/>
        </a:spcBef>
        <a:buNone/>
        <a:defRPr sz="5867" kern="1200"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p:titleStyle>
    <p:bodyStyle>
      <a:lvl1pPr marL="457189" indent="-457189" algn="l" defTabSz="1219170" rtl="0" eaLnBrk="1" latinLnBrk="0" hangingPunct="1">
        <a:spcBef>
          <a:spcPct val="20000"/>
        </a:spcBef>
        <a:buClr>
          <a:schemeClr val="accent3">
            <a:lumMod val="60000"/>
            <a:lumOff val="40000"/>
          </a:schemeClr>
        </a:buClr>
        <a:buSzPct val="120000"/>
        <a:buFont typeface="Arial" pitchFamily="34" charset="0"/>
        <a:buChar char="•"/>
        <a:defRPr sz="4267"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1pPr>
      <a:lvl2pPr marL="990575" indent="-380990"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2pPr>
      <a:lvl3pPr marL="1523962"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3pPr>
      <a:lvl4pPr marL="2133547"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4pPr>
      <a:lvl5pPr marL="2743131"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rgbClr val="25324F">
                <a:lumMod val="65000"/>
              </a:srgbClr>
            </a:gs>
            <a:gs pos="99000">
              <a:schemeClr val="tx2">
                <a:lumMod val="61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userDrawn="1"/>
        </p:nvSpPr>
        <p:spPr>
          <a:xfrm rot="5400000">
            <a:off x="-3239000" y="3246256"/>
            <a:ext cx="6850747" cy="372752"/>
          </a:xfrm>
          <a:prstGeom prst="rect">
            <a:avLst/>
          </a:prstGeom>
          <a:solidFill>
            <a:srgbClr val="0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dirty="0"/>
          </a:p>
        </p:txBody>
      </p:sp>
      <p:sp>
        <p:nvSpPr>
          <p:cNvPr id="2" name="Title Placeholder 1"/>
          <p:cNvSpPr>
            <a:spLocks noGrp="1"/>
          </p:cNvSpPr>
          <p:nvPr>
            <p:ph type="title"/>
          </p:nvPr>
        </p:nvSpPr>
        <p:spPr>
          <a:xfrm>
            <a:off x="609600" y="159657"/>
            <a:ext cx="10972800" cy="1291771"/>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567542"/>
            <a:ext cx="10972800" cy="4558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rot="5400000">
            <a:off x="-3239004" y="3238990"/>
            <a:ext cx="6850747" cy="372751"/>
          </a:xfrm>
          <a:prstGeom prst="rect">
            <a:avLst/>
          </a:prstGeom>
          <a:gradFill flip="none" rotWithShape="1">
            <a:gsLst>
              <a:gs pos="0">
                <a:srgbClr val="537093">
                  <a:lumMod val="90000"/>
                  <a:lumOff val="10000"/>
                  <a:alpha val="26000"/>
                </a:srgbClr>
              </a:gs>
              <a:gs pos="99000">
                <a:schemeClr val="accent1">
                  <a:lumMod val="50000"/>
                  <a:alpha val="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dirty="0"/>
          </a:p>
        </p:txBody>
      </p:sp>
    </p:spTree>
    <p:extLst>
      <p:ext uri="{BB962C8B-B14F-4D97-AF65-F5344CB8AC3E}">
        <p14:creationId xmlns:p14="http://schemas.microsoft.com/office/powerpoint/2010/main" val="396467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ctr" defTabSz="1219170" rtl="0" eaLnBrk="1" latinLnBrk="0" hangingPunct="1">
        <a:spcBef>
          <a:spcPct val="0"/>
        </a:spcBef>
        <a:buNone/>
        <a:defRPr sz="5867" kern="1200"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p:titleStyle>
    <p:bodyStyle>
      <a:lvl1pPr marL="457189" indent="-457189" algn="l" defTabSz="1219170" rtl="0" eaLnBrk="1" latinLnBrk="0" hangingPunct="1">
        <a:spcBef>
          <a:spcPct val="20000"/>
        </a:spcBef>
        <a:buClr>
          <a:schemeClr val="accent3">
            <a:lumMod val="60000"/>
            <a:lumOff val="40000"/>
          </a:schemeClr>
        </a:buClr>
        <a:buSzPct val="120000"/>
        <a:buFont typeface="Arial" pitchFamily="34" charset="0"/>
        <a:buChar char="•"/>
        <a:defRPr sz="4267"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1pPr>
      <a:lvl2pPr marL="990575" indent="-380990"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2pPr>
      <a:lvl3pPr marL="1523962"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3pPr>
      <a:lvl4pPr marL="2133547"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4pPr>
      <a:lvl5pPr marL="2743131"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rgbClr val="25324F">
                <a:lumMod val="65000"/>
              </a:srgbClr>
            </a:gs>
            <a:gs pos="99000">
              <a:schemeClr val="tx2">
                <a:lumMod val="61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p:nvSpPr>
        <p:spPr>
          <a:xfrm rot="5400000">
            <a:off x="-3239000" y="3246256"/>
            <a:ext cx="6850747" cy="372752"/>
          </a:xfrm>
          <a:prstGeom prst="rect">
            <a:avLst/>
          </a:prstGeom>
          <a:solidFill>
            <a:srgbClr val="0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a:p>
        </p:txBody>
      </p:sp>
      <p:sp>
        <p:nvSpPr>
          <p:cNvPr id="2" name="Title Placeholder 1"/>
          <p:cNvSpPr>
            <a:spLocks noGrp="1"/>
          </p:cNvSpPr>
          <p:nvPr>
            <p:ph type="title"/>
          </p:nvPr>
        </p:nvSpPr>
        <p:spPr>
          <a:xfrm>
            <a:off x="609600" y="159657"/>
            <a:ext cx="10972800" cy="1291771"/>
          </a:xfrm>
          <a:prstGeom prst="rect">
            <a:avLst/>
          </a:prstGeom>
          <a:ln>
            <a:noFill/>
          </a:ln>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567542"/>
            <a:ext cx="10972800" cy="45580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rot="5400000">
            <a:off x="-3239004" y="3238990"/>
            <a:ext cx="6850747" cy="372751"/>
          </a:xfrm>
          <a:prstGeom prst="rect">
            <a:avLst/>
          </a:prstGeom>
          <a:gradFill flip="none" rotWithShape="1">
            <a:gsLst>
              <a:gs pos="0">
                <a:srgbClr val="537093">
                  <a:lumMod val="90000"/>
                  <a:lumOff val="10000"/>
                  <a:alpha val="26000"/>
                </a:srgbClr>
              </a:gs>
              <a:gs pos="99000">
                <a:schemeClr val="accent1">
                  <a:lumMod val="50000"/>
                  <a:alpha val="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a:p>
        </p:txBody>
      </p:sp>
    </p:spTree>
    <p:extLst>
      <p:ext uri="{BB962C8B-B14F-4D97-AF65-F5344CB8AC3E}">
        <p14:creationId xmlns:p14="http://schemas.microsoft.com/office/powerpoint/2010/main" val="326715278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xStyles>
    <p:titleStyle>
      <a:lvl1pPr algn="ctr" defTabSz="1219170" rtl="0" eaLnBrk="1" latinLnBrk="0" hangingPunct="1">
        <a:spcBef>
          <a:spcPct val="0"/>
        </a:spcBef>
        <a:buNone/>
        <a:defRPr sz="5867" kern="1200"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p:titleStyle>
    <p:bodyStyle>
      <a:lvl1pPr marL="457189" indent="-457189" algn="l" defTabSz="1219170" rtl="0" eaLnBrk="1" latinLnBrk="0" hangingPunct="1">
        <a:spcBef>
          <a:spcPct val="20000"/>
        </a:spcBef>
        <a:buClr>
          <a:schemeClr val="accent3">
            <a:lumMod val="60000"/>
            <a:lumOff val="40000"/>
          </a:schemeClr>
        </a:buClr>
        <a:buSzPct val="120000"/>
        <a:buFont typeface="Arial" pitchFamily="34" charset="0"/>
        <a:buChar char="•"/>
        <a:defRPr sz="4267"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1pPr>
      <a:lvl2pPr marL="990575" indent="-380990"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2pPr>
      <a:lvl3pPr marL="1523962"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3pPr>
      <a:lvl4pPr marL="2133547"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4pPr>
      <a:lvl5pPr marL="2743131"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rgbClr val="25324F">
                <a:lumMod val="65000"/>
              </a:srgbClr>
            </a:gs>
            <a:gs pos="99000">
              <a:schemeClr val="tx2">
                <a:lumMod val="61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p:nvPr/>
        </p:nvSpPr>
        <p:spPr>
          <a:xfrm rot="5400000">
            <a:off x="-3239000" y="3246256"/>
            <a:ext cx="6850747" cy="372752"/>
          </a:xfrm>
          <a:prstGeom prst="rect">
            <a:avLst/>
          </a:prstGeom>
          <a:solidFill>
            <a:srgbClr val="00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a:p>
        </p:txBody>
      </p:sp>
      <p:sp>
        <p:nvSpPr>
          <p:cNvPr id="2" name="Title Placeholder 1"/>
          <p:cNvSpPr>
            <a:spLocks noGrp="1"/>
          </p:cNvSpPr>
          <p:nvPr>
            <p:ph type="title"/>
          </p:nvPr>
        </p:nvSpPr>
        <p:spPr>
          <a:xfrm>
            <a:off x="609600" y="159657"/>
            <a:ext cx="10972800" cy="1291771"/>
          </a:xfrm>
          <a:prstGeom prst="rect">
            <a:avLst/>
          </a:prstGeom>
          <a:ln>
            <a:noFill/>
          </a:ln>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567542"/>
            <a:ext cx="10972800" cy="455809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Rectangle 8"/>
          <p:cNvSpPr/>
          <p:nvPr/>
        </p:nvSpPr>
        <p:spPr>
          <a:xfrm rot="5400000">
            <a:off x="-3239004" y="3238990"/>
            <a:ext cx="6850747" cy="372751"/>
          </a:xfrm>
          <a:prstGeom prst="rect">
            <a:avLst/>
          </a:prstGeom>
          <a:gradFill flip="none" rotWithShape="1">
            <a:gsLst>
              <a:gs pos="0">
                <a:srgbClr val="537093">
                  <a:lumMod val="90000"/>
                  <a:lumOff val="10000"/>
                  <a:alpha val="26000"/>
                </a:srgbClr>
              </a:gs>
              <a:gs pos="99000">
                <a:schemeClr val="accent1">
                  <a:lumMod val="50000"/>
                  <a:alpha val="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p>
            <a:pPr algn="ctr"/>
            <a:endParaRPr lang="en-US" sz="2400"/>
          </a:p>
        </p:txBody>
      </p:sp>
    </p:spTree>
    <p:extLst>
      <p:ext uri="{BB962C8B-B14F-4D97-AF65-F5344CB8AC3E}">
        <p14:creationId xmlns:p14="http://schemas.microsoft.com/office/powerpoint/2010/main" val="189949258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txStyles>
    <p:titleStyle>
      <a:lvl1pPr algn="ctr" defTabSz="1219170" rtl="0" eaLnBrk="1" latinLnBrk="0" hangingPunct="1">
        <a:spcBef>
          <a:spcPct val="0"/>
        </a:spcBef>
        <a:buNone/>
        <a:defRPr sz="5867" kern="1200" baseline="0">
          <a:ln>
            <a:noFill/>
          </a:ln>
          <a:solidFill>
            <a:srgbClr val="D4C276"/>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p:titleStyle>
    <p:bodyStyle>
      <a:lvl1pPr marL="457189" indent="-457189" algn="l" defTabSz="1219170" rtl="0" eaLnBrk="1" latinLnBrk="0" hangingPunct="1">
        <a:spcBef>
          <a:spcPct val="20000"/>
        </a:spcBef>
        <a:buClr>
          <a:schemeClr val="accent3">
            <a:lumMod val="60000"/>
            <a:lumOff val="40000"/>
          </a:schemeClr>
        </a:buClr>
        <a:buSzPct val="120000"/>
        <a:buFont typeface="Arial" pitchFamily="34" charset="0"/>
        <a:buChar char="•"/>
        <a:defRPr sz="4267"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1pPr>
      <a:lvl2pPr marL="990575" indent="-380990"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2pPr>
      <a:lvl3pPr marL="1523962"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3pPr>
      <a:lvl4pPr marL="2133547"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4pPr>
      <a:lvl5pPr marL="2743131" indent="-304792" algn="l" defTabSz="1219170" rtl="0" eaLnBrk="1" latinLnBrk="0" hangingPunct="1">
        <a:spcBef>
          <a:spcPct val="20000"/>
        </a:spcBef>
        <a:buClr>
          <a:schemeClr val="accent3">
            <a:lumMod val="60000"/>
            <a:lumOff val="40000"/>
          </a:schemeClr>
        </a:buClr>
        <a:buFont typeface="Wingdings" pitchFamily="2" charset="2"/>
        <a:buChar char="§"/>
        <a:defRPr sz="3733" kern="1200">
          <a:ln>
            <a:noFill/>
          </a:ln>
          <a:solidFill>
            <a:schemeClr val="bg1"/>
          </a:solidFill>
          <a:effectLst>
            <a:outerShdw blurRad="38100" dist="38100" dir="2700000" algn="tl">
              <a:srgbClr val="000000">
                <a:alpha val="43137"/>
              </a:srgbClr>
            </a:outerShdw>
          </a:effectLst>
          <a:latin typeface="+mn-lt"/>
          <a:ea typeface="Verdana" pitchFamily="34" charset="0"/>
          <a:cs typeface="Verdana"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providentliving.churchofjesuschrist.org/leader/ministering-resources?lang=spa"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8E4E-8771-4B54-9A58-BD5A2E500359}"/>
              </a:ext>
            </a:extLst>
          </p:cNvPr>
          <p:cNvSpPr>
            <a:spLocks noGrp="1"/>
          </p:cNvSpPr>
          <p:nvPr>
            <p:ph type="ctrTitle"/>
          </p:nvPr>
        </p:nvSpPr>
        <p:spPr>
          <a:xfrm>
            <a:off x="1288875" y="2237316"/>
            <a:ext cx="9614250" cy="1468967"/>
          </a:xfrm>
        </p:spPr>
        <p:txBody>
          <a:bodyPr/>
          <a:lstStyle/>
          <a:p>
            <a:br>
              <a:rPr lang="es-PE" sz="1800" dirty="0"/>
            </a:br>
            <a:r>
              <a:rPr lang="es-PE" sz="6000" dirty="0"/>
              <a:t>PREVENCIÓN DEL ABUSO </a:t>
            </a:r>
            <a:endParaRPr lang="en-US" sz="6000" dirty="0"/>
          </a:p>
        </p:txBody>
      </p:sp>
      <p:sp>
        <p:nvSpPr>
          <p:cNvPr id="5" name="Subtitle 4">
            <a:extLst>
              <a:ext uri="{FF2B5EF4-FFF2-40B4-BE49-F238E27FC236}">
                <a16:creationId xmlns:a16="http://schemas.microsoft.com/office/drawing/2014/main" id="{AD18472C-F9F3-4025-B3B4-F71ADFCDC132}"/>
              </a:ext>
            </a:extLst>
          </p:cNvPr>
          <p:cNvSpPr>
            <a:spLocks noGrp="1"/>
          </p:cNvSpPr>
          <p:nvPr>
            <p:ph type="subTitle" idx="1"/>
          </p:nvPr>
        </p:nvSpPr>
        <p:spPr/>
        <p:txBody>
          <a:bodyPr/>
          <a:lstStyle/>
          <a:p>
            <a:r>
              <a:rPr kumimoji="0" lang="es-PE" sz="3600" b="0" i="0" u="none" strike="noStrike" kern="1200" cap="small" spc="0" normalizeH="0" baseline="0" noProof="0" dirty="0">
                <a:ln>
                  <a:noFill/>
                </a:ln>
                <a:solidFill>
                  <a:srgbClr val="CCBC5C"/>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Área Sudamérica Noroeste</a:t>
            </a:r>
            <a:endParaRPr lang="es-PE" dirty="0"/>
          </a:p>
        </p:txBody>
      </p:sp>
    </p:spTree>
    <p:extLst>
      <p:ext uri="{BB962C8B-B14F-4D97-AF65-F5344CB8AC3E}">
        <p14:creationId xmlns:p14="http://schemas.microsoft.com/office/powerpoint/2010/main" val="346081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746C-4AB8-45E8-9A28-49F7EF535D9A}"/>
              </a:ext>
            </a:extLst>
          </p:cNvPr>
          <p:cNvSpPr>
            <a:spLocks noGrp="1"/>
          </p:cNvSpPr>
          <p:nvPr>
            <p:ph type="title"/>
          </p:nvPr>
        </p:nvSpPr>
        <p:spPr/>
        <p:txBody>
          <a:bodyPr>
            <a:normAutofit/>
          </a:bodyPr>
          <a:lstStyle/>
          <a:p>
            <a:r>
              <a:rPr lang="es-PE" dirty="0"/>
              <a:t>Pautas adicionales sobre qué hacer:</a:t>
            </a:r>
          </a:p>
        </p:txBody>
      </p:sp>
      <p:sp>
        <p:nvSpPr>
          <p:cNvPr id="3" name="Content Placeholder 2">
            <a:extLst>
              <a:ext uri="{FF2B5EF4-FFF2-40B4-BE49-F238E27FC236}">
                <a16:creationId xmlns:a16="http://schemas.microsoft.com/office/drawing/2014/main" id="{DBA3FC21-3F46-430A-999E-6E0E26C33093}"/>
              </a:ext>
            </a:extLst>
          </p:cNvPr>
          <p:cNvSpPr>
            <a:spLocks noGrp="1"/>
          </p:cNvSpPr>
          <p:nvPr>
            <p:ph idx="1"/>
          </p:nvPr>
        </p:nvSpPr>
        <p:spPr>
          <a:xfrm>
            <a:off x="609600" y="1731157"/>
            <a:ext cx="11111345" cy="3790869"/>
          </a:xfrm>
        </p:spPr>
        <p:txBody>
          <a:bodyPr>
            <a:normAutofit/>
          </a:bodyPr>
          <a:lstStyle/>
          <a:p>
            <a:r>
              <a:rPr lang="es-PE" sz="3600" dirty="0"/>
              <a:t>Informar a las autoridades civiles, según corresponda.</a:t>
            </a:r>
          </a:p>
          <a:p>
            <a:r>
              <a:rPr lang="es-PE" sz="3600" dirty="0"/>
              <a:t>Buscar la guía espiritual de los líderes del sacerdocio.</a:t>
            </a:r>
          </a:p>
          <a:p>
            <a:r>
              <a:rPr lang="es-PE" sz="3600" dirty="0"/>
              <a:t>Obtener atención médica si existe la posibilidad de que el niño haya sufrido lesiones físicas.</a:t>
            </a:r>
          </a:p>
          <a:p>
            <a:r>
              <a:rPr lang="es-PE" sz="3600" dirty="0"/>
              <a:t>Buscar ayuda psicológica profesional.</a:t>
            </a:r>
          </a:p>
        </p:txBody>
      </p:sp>
    </p:spTree>
    <p:extLst>
      <p:ext uri="{BB962C8B-B14F-4D97-AF65-F5344CB8AC3E}">
        <p14:creationId xmlns:p14="http://schemas.microsoft.com/office/powerpoint/2010/main" val="976719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255F-42F4-4C3B-AC27-7F831AC13573}"/>
              </a:ext>
            </a:extLst>
          </p:cNvPr>
          <p:cNvSpPr>
            <a:spLocks noGrp="1"/>
          </p:cNvSpPr>
          <p:nvPr>
            <p:ph type="title"/>
          </p:nvPr>
        </p:nvSpPr>
        <p:spPr/>
        <p:txBody>
          <a:bodyPr>
            <a:normAutofit fontScale="90000"/>
          </a:bodyPr>
          <a:lstStyle/>
          <a:p>
            <a:r>
              <a:rPr lang="es-PE" dirty="0"/>
              <a:t>¿Estoy cometiendo abuso en mi hogar?</a:t>
            </a:r>
          </a:p>
        </p:txBody>
      </p:sp>
      <p:sp>
        <p:nvSpPr>
          <p:cNvPr id="3" name="Content Placeholder 2">
            <a:extLst>
              <a:ext uri="{FF2B5EF4-FFF2-40B4-BE49-F238E27FC236}">
                <a16:creationId xmlns:a16="http://schemas.microsoft.com/office/drawing/2014/main" id="{1AD0CFFA-1B88-4DF4-A137-66F7C18158E3}"/>
              </a:ext>
            </a:extLst>
          </p:cNvPr>
          <p:cNvSpPr>
            <a:spLocks noGrp="1"/>
          </p:cNvSpPr>
          <p:nvPr>
            <p:ph idx="1"/>
          </p:nvPr>
        </p:nvSpPr>
        <p:spPr>
          <a:xfrm>
            <a:off x="512323" y="1303505"/>
            <a:ext cx="11167353" cy="5233482"/>
          </a:xfrm>
        </p:spPr>
        <p:txBody>
          <a:bodyPr>
            <a:noAutofit/>
          </a:bodyPr>
          <a:lstStyle/>
          <a:p>
            <a:pPr marL="742950" indent="-742950">
              <a:buAutoNum type="arabicPeriod"/>
            </a:pPr>
            <a:r>
              <a:rPr lang="es-PE" sz="2800" dirty="0"/>
              <a:t>¿Critico a los miembros de mi familia más de lo que los elogio?</a:t>
            </a:r>
          </a:p>
          <a:p>
            <a:pPr marL="742950" indent="-742950">
              <a:buAutoNum type="arabicPeriod"/>
            </a:pPr>
            <a:r>
              <a:rPr lang="es-PE" sz="2800" dirty="0"/>
              <a:t>¿Exijo que me obedezcan porque soy el padre o esposo y poseo el sacerdocio?</a:t>
            </a:r>
          </a:p>
          <a:p>
            <a:pPr marL="742950" marR="0" lvl="0" indent="-742950" algn="l" defTabSz="1219170" rtl="0" eaLnBrk="1" fontAlgn="auto" latinLnBrk="0" hangingPunct="1">
              <a:lnSpc>
                <a:spcPct val="100000"/>
              </a:lnSpc>
              <a:spcBef>
                <a:spcPct val="20000"/>
              </a:spcBef>
              <a:spcAft>
                <a:spcPts val="0"/>
              </a:spcAft>
              <a:buClr>
                <a:srgbClr val="C6B162">
                  <a:lumMod val="60000"/>
                  <a:lumOff val="40000"/>
                </a:srgbClr>
              </a:buClr>
              <a:buSzPct val="120000"/>
              <a:buFont typeface="Arial" pitchFamily="34" charset="0"/>
              <a:buAutoNum type="arabicPeriod"/>
              <a:tabLst/>
              <a:defRPr/>
            </a:pPr>
            <a:r>
              <a:rPr kumimoji="0" lang="es-PE" sz="2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Verdana" pitchFamily="34" charset="0"/>
              </a:rPr>
              <a:t>¿Impongo mi autoridad con dureza o con castigo físico? ¿Parece que los miembros de mi familia me tienen miedo? </a:t>
            </a:r>
            <a:endParaRPr lang="es-PE" sz="2800" dirty="0"/>
          </a:p>
          <a:p>
            <a:pPr marL="742950" indent="-742950">
              <a:buAutoNum type="arabicPeriod"/>
            </a:pPr>
            <a:r>
              <a:rPr lang="es-PE" sz="2800" dirty="0"/>
              <a:t>¿A mis hijos les cuesta hablarme de qué piensan y qué les preocupa?</a:t>
            </a:r>
          </a:p>
          <a:p>
            <a:pPr marL="742950" indent="-742950">
              <a:buAutoNum type="arabicPeriod"/>
            </a:pPr>
            <a:r>
              <a:rPr lang="es-PE" sz="2800" dirty="0"/>
              <a:t>¿Las decisiones más importantes las tomo yo, sin recibir el consejo de mi esposa ni de mis hijos? </a:t>
            </a:r>
          </a:p>
          <a:p>
            <a:pPr marL="742950" indent="-742950">
              <a:buAutoNum type="arabicPeriod"/>
            </a:pPr>
            <a:r>
              <a:rPr lang="es-PE" sz="2800" dirty="0"/>
              <a:t>¿Me fastidia que mi esposa tome decisiones sin consultarme?</a:t>
            </a:r>
          </a:p>
          <a:p>
            <a:pPr marL="742950" indent="-742950">
              <a:buAutoNum type="arabicPeriod"/>
            </a:pPr>
            <a:r>
              <a:rPr lang="es-PE" sz="2800" dirty="0"/>
              <a:t>¿Se queja mi esposa de no tener fondos suficientes para administrar las necesidades del hogar porque yo controlo todo el dinero?</a:t>
            </a:r>
          </a:p>
        </p:txBody>
      </p:sp>
    </p:spTree>
    <p:extLst>
      <p:ext uri="{BB962C8B-B14F-4D97-AF65-F5344CB8AC3E}">
        <p14:creationId xmlns:p14="http://schemas.microsoft.com/office/powerpoint/2010/main" val="119562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2FDE1-53AC-4714-BE10-566384C6CFE1}"/>
              </a:ext>
            </a:extLst>
          </p:cNvPr>
          <p:cNvSpPr>
            <a:spLocks noGrp="1"/>
          </p:cNvSpPr>
          <p:nvPr>
            <p:ph idx="1"/>
          </p:nvPr>
        </p:nvSpPr>
        <p:spPr>
          <a:xfrm>
            <a:off x="609600" y="780142"/>
            <a:ext cx="10972800" cy="5619344"/>
          </a:xfrm>
        </p:spPr>
        <p:txBody>
          <a:bodyPr>
            <a:normAutofit/>
          </a:bodyPr>
          <a:lstStyle/>
          <a:p>
            <a:pPr marL="0" indent="0" algn="ctr">
              <a:buNone/>
            </a:pPr>
            <a:r>
              <a:rPr lang="es-PE" dirty="0"/>
              <a:t>“Un poseedor del sacerdocio tiene que ser paciente. La paciencia es otra faceta del autodominio. En sus relaciones con sus seres queridos, el hombre paciente no incurre en un proceder impetuoso que después lamentará. El hombre paciente es comprensivo con las faltas de los demás.”</a:t>
            </a:r>
          </a:p>
          <a:p>
            <a:pPr marL="0" indent="0" algn="r">
              <a:buNone/>
            </a:pPr>
            <a:r>
              <a:rPr lang="es-PE" sz="3500" i="1" dirty="0"/>
              <a:t>Presidente Ezra </a:t>
            </a:r>
            <a:r>
              <a:rPr lang="es-PE" sz="3500" i="1" dirty="0" err="1"/>
              <a:t>Taft</a:t>
            </a:r>
            <a:r>
              <a:rPr lang="es-PE" sz="3500" i="1" dirty="0"/>
              <a:t> Benson. </a:t>
            </a:r>
            <a:r>
              <a:rPr lang="es-PE" sz="3500" i="1" dirty="0" err="1"/>
              <a:t>Liahona</a:t>
            </a:r>
            <a:r>
              <a:rPr lang="es-PE" sz="3500" i="1" dirty="0"/>
              <a:t>, enero de 1987</a:t>
            </a:r>
          </a:p>
        </p:txBody>
      </p:sp>
    </p:spTree>
    <p:extLst>
      <p:ext uri="{BB962C8B-B14F-4D97-AF65-F5344CB8AC3E}">
        <p14:creationId xmlns:p14="http://schemas.microsoft.com/office/powerpoint/2010/main" val="140745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2FDE1-53AC-4714-BE10-566384C6CFE1}"/>
              </a:ext>
            </a:extLst>
          </p:cNvPr>
          <p:cNvSpPr>
            <a:spLocks noGrp="1"/>
          </p:cNvSpPr>
          <p:nvPr>
            <p:ph idx="1"/>
          </p:nvPr>
        </p:nvSpPr>
        <p:spPr>
          <a:xfrm>
            <a:off x="609600" y="1222286"/>
            <a:ext cx="10972800" cy="5000172"/>
          </a:xfrm>
        </p:spPr>
        <p:txBody>
          <a:bodyPr>
            <a:normAutofit/>
          </a:bodyPr>
          <a:lstStyle/>
          <a:p>
            <a:pPr marL="0" indent="0" algn="ctr">
              <a:buNone/>
            </a:pPr>
            <a:r>
              <a:rPr lang="es-PE" sz="4000" dirty="0"/>
              <a:t>“Debe haber autodisciplina para que no se maltrate a la esposa ni a los hijos. Debe reinar el Espíritu de Dios. Se debe reconocer que todos son hijos de Dios y todos tienen un don divino de nacimiento, y también reconocer que cuando ofendemos a uno de ellos, ofendemos a nuestro Padre Celestial.”</a:t>
            </a:r>
          </a:p>
          <a:p>
            <a:pPr marL="0" indent="0" algn="r">
              <a:buNone/>
            </a:pPr>
            <a:r>
              <a:rPr lang="es-PE" sz="3600" i="1" dirty="0"/>
              <a:t>Presidente Gordon B. Hinckley. </a:t>
            </a:r>
            <a:r>
              <a:rPr lang="es-PE" sz="3600" i="1" dirty="0" err="1"/>
              <a:t>Liahona</a:t>
            </a:r>
            <a:r>
              <a:rPr lang="es-PE" sz="3600" i="1" dirty="0"/>
              <a:t>, julio de 1991</a:t>
            </a:r>
          </a:p>
        </p:txBody>
      </p:sp>
      <p:sp>
        <p:nvSpPr>
          <p:cNvPr id="5" name="Title 4">
            <a:extLst>
              <a:ext uri="{FF2B5EF4-FFF2-40B4-BE49-F238E27FC236}">
                <a16:creationId xmlns:a16="http://schemas.microsoft.com/office/drawing/2014/main" id="{683D5B99-2234-4525-A5BB-E862D4008DB4}"/>
              </a:ext>
            </a:extLst>
          </p:cNvPr>
          <p:cNvSpPr>
            <a:spLocks noGrp="1"/>
          </p:cNvSpPr>
          <p:nvPr>
            <p:ph type="title"/>
          </p:nvPr>
        </p:nvSpPr>
        <p:spPr/>
        <p:txBody>
          <a:bodyPr/>
          <a:lstStyle/>
          <a:p>
            <a:endParaRPr lang="es-PE"/>
          </a:p>
        </p:txBody>
      </p:sp>
    </p:spTree>
    <p:extLst>
      <p:ext uri="{BB962C8B-B14F-4D97-AF65-F5344CB8AC3E}">
        <p14:creationId xmlns:p14="http://schemas.microsoft.com/office/powerpoint/2010/main" val="45757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AF14-2E9F-4AE5-9A9D-76B7D511A8BA}"/>
              </a:ext>
            </a:extLst>
          </p:cNvPr>
          <p:cNvSpPr>
            <a:spLocks noGrp="1"/>
          </p:cNvSpPr>
          <p:nvPr>
            <p:ph type="title"/>
          </p:nvPr>
        </p:nvSpPr>
        <p:spPr/>
        <p:txBody>
          <a:bodyPr/>
          <a:lstStyle/>
          <a:p>
            <a:r>
              <a:rPr lang="es-PE" dirty="0"/>
              <a:t>¿Está usted sufriendo abuso?</a:t>
            </a:r>
          </a:p>
        </p:txBody>
      </p:sp>
      <p:sp>
        <p:nvSpPr>
          <p:cNvPr id="3" name="Content Placeholder 2">
            <a:extLst>
              <a:ext uri="{FF2B5EF4-FFF2-40B4-BE49-F238E27FC236}">
                <a16:creationId xmlns:a16="http://schemas.microsoft.com/office/drawing/2014/main" id="{C9AFB86A-7769-479B-AD69-48268EB1B99D}"/>
              </a:ext>
            </a:extLst>
          </p:cNvPr>
          <p:cNvSpPr>
            <a:spLocks noGrp="1"/>
          </p:cNvSpPr>
          <p:nvPr>
            <p:ph idx="1"/>
          </p:nvPr>
        </p:nvSpPr>
        <p:spPr>
          <a:xfrm>
            <a:off x="805343" y="1553027"/>
            <a:ext cx="10679186" cy="5000172"/>
          </a:xfrm>
        </p:spPr>
        <p:txBody>
          <a:bodyPr>
            <a:normAutofit lnSpcReduction="10000"/>
          </a:bodyPr>
          <a:lstStyle/>
          <a:p>
            <a:pPr marL="0" indent="0" algn="ctr">
              <a:buNone/>
            </a:pPr>
            <a:r>
              <a:rPr lang="es-PE" sz="4000" dirty="0"/>
              <a:t>“El aguantar cualquier tipo de maltrato o injusticia que otros nos causen no es caridad ni bondad. Dios nos manda que de la misma manera que lo amamos a Él, debemos amarnos y respetarnos a nosotros mismos. No es amor el permitir que otros repetidamente nieguen nuestra naturaleza divina y nuestro albedrío”.</a:t>
            </a:r>
          </a:p>
          <a:p>
            <a:pPr marL="0" indent="0" algn="r">
              <a:buNone/>
            </a:pPr>
            <a:r>
              <a:rPr lang="es-PE" sz="3600" i="1" dirty="0"/>
              <a:t>Aileen H. Clyde, </a:t>
            </a:r>
            <a:r>
              <a:rPr lang="es-PE" sz="3600" i="1" dirty="0" err="1"/>
              <a:t>Liahona</a:t>
            </a:r>
            <a:r>
              <a:rPr lang="es-PE" sz="3600" i="1" dirty="0"/>
              <a:t>, enero de 1992</a:t>
            </a:r>
          </a:p>
        </p:txBody>
      </p:sp>
    </p:spTree>
    <p:extLst>
      <p:ext uri="{BB962C8B-B14F-4D97-AF65-F5344CB8AC3E}">
        <p14:creationId xmlns:p14="http://schemas.microsoft.com/office/powerpoint/2010/main" val="234222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EDF4-6B27-4690-B0B1-117AA56A7092}"/>
              </a:ext>
            </a:extLst>
          </p:cNvPr>
          <p:cNvSpPr>
            <a:spLocks noGrp="1"/>
          </p:cNvSpPr>
          <p:nvPr>
            <p:ph type="title"/>
          </p:nvPr>
        </p:nvSpPr>
        <p:spPr>
          <a:xfrm>
            <a:off x="609600" y="108859"/>
            <a:ext cx="10972800" cy="793666"/>
          </a:xfrm>
        </p:spPr>
        <p:txBody>
          <a:bodyPr>
            <a:normAutofit fontScale="90000"/>
          </a:bodyPr>
          <a:lstStyle/>
          <a:p>
            <a:r>
              <a:rPr lang="es-PE" dirty="0"/>
              <a:t>Recursos:</a:t>
            </a:r>
          </a:p>
        </p:txBody>
      </p:sp>
      <p:sp>
        <p:nvSpPr>
          <p:cNvPr id="3" name="Content Placeholder 2">
            <a:extLst>
              <a:ext uri="{FF2B5EF4-FFF2-40B4-BE49-F238E27FC236}">
                <a16:creationId xmlns:a16="http://schemas.microsoft.com/office/drawing/2014/main" id="{CCC8AB70-FE93-46B5-A197-FD8A6E9108EC}"/>
              </a:ext>
            </a:extLst>
          </p:cNvPr>
          <p:cNvSpPr>
            <a:spLocks noGrp="1"/>
          </p:cNvSpPr>
          <p:nvPr>
            <p:ph idx="1"/>
          </p:nvPr>
        </p:nvSpPr>
        <p:spPr>
          <a:xfrm>
            <a:off x="609600" y="985653"/>
            <a:ext cx="10972800" cy="5567546"/>
          </a:xfrm>
        </p:spPr>
        <p:txBody>
          <a:bodyPr>
            <a:normAutofit fontScale="62500" lnSpcReduction="20000"/>
          </a:bodyPr>
          <a:lstStyle/>
          <a:p>
            <a:r>
              <a:rPr lang="es-PE" dirty="0"/>
              <a:t>Medidas ante el abuso. Ayudas para líderes eclesiásticos.</a:t>
            </a:r>
          </a:p>
          <a:p>
            <a:r>
              <a:rPr lang="es-PE" dirty="0"/>
              <a:t>Medidas ante el abuso infantil y cómo prevenirlo. Ayudas para los miembros.</a:t>
            </a:r>
          </a:p>
          <a:p>
            <a:r>
              <a:rPr lang="es-PE" dirty="0"/>
              <a:t>Medidas ante el abuso conyugal y cómo prevenirlo. Ayudas para los miembros.</a:t>
            </a:r>
          </a:p>
          <a:p>
            <a:r>
              <a:rPr lang="es-PE" dirty="0"/>
              <a:t>Recursos para orientar:  </a:t>
            </a:r>
            <a:r>
              <a:rPr lang="es-PE" dirty="0">
                <a:hlinkClick r:id="rId2"/>
              </a:rPr>
              <a:t>https://providentliving.churchofjesuschrist.org/leader/ministering-resources?lang=spa</a:t>
            </a:r>
            <a:endParaRPr lang="es-PE" dirty="0"/>
          </a:p>
          <a:p>
            <a:r>
              <a:rPr lang="es-PE" dirty="0" err="1"/>
              <a:t>Dallin</a:t>
            </a:r>
            <a:r>
              <a:rPr lang="es-PE" dirty="0"/>
              <a:t> H. </a:t>
            </a:r>
            <a:r>
              <a:rPr lang="es-PE" dirty="0" err="1"/>
              <a:t>Oaks</a:t>
            </a:r>
            <a:r>
              <a:rPr lang="es-PE" dirty="0"/>
              <a:t>, “La autoridad del sacerdocio en la familia y en la Iglesia”. </a:t>
            </a:r>
            <a:r>
              <a:rPr lang="es-PE" dirty="0" err="1"/>
              <a:t>Liahona</a:t>
            </a:r>
            <a:r>
              <a:rPr lang="es-PE" dirty="0"/>
              <a:t>, noviembre de 2005</a:t>
            </a:r>
          </a:p>
          <a:p>
            <a:r>
              <a:rPr lang="es-PE" dirty="0"/>
              <a:t>Richard G. Scott, “Cómo sanar las consecuencias devastadoras del abuso”. </a:t>
            </a:r>
            <a:r>
              <a:rPr lang="es-PE" dirty="0" err="1"/>
              <a:t>Liahona</a:t>
            </a:r>
            <a:r>
              <a:rPr lang="es-PE" dirty="0"/>
              <a:t>, mayo de 2008</a:t>
            </a:r>
          </a:p>
          <a:p>
            <a:r>
              <a:rPr lang="es-PE" dirty="0"/>
              <a:t>Cursos de Servicios para la Familia: Cómo fortalecer el matrimonio y Cómo fortalecer a la familia.</a:t>
            </a:r>
          </a:p>
        </p:txBody>
      </p:sp>
    </p:spTree>
    <p:extLst>
      <p:ext uri="{BB962C8B-B14F-4D97-AF65-F5344CB8AC3E}">
        <p14:creationId xmlns:p14="http://schemas.microsoft.com/office/powerpoint/2010/main" val="337430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8B8A5-D6CC-452E-BD60-F11AA6EA9471}"/>
              </a:ext>
            </a:extLst>
          </p:cNvPr>
          <p:cNvSpPr>
            <a:spLocks noGrp="1"/>
          </p:cNvSpPr>
          <p:nvPr>
            <p:ph type="title"/>
          </p:nvPr>
        </p:nvSpPr>
        <p:spPr>
          <a:xfrm>
            <a:off x="609600" y="2624819"/>
            <a:ext cx="10972800" cy="1342569"/>
          </a:xfrm>
        </p:spPr>
        <p:txBody>
          <a:bodyPr/>
          <a:lstStyle/>
          <a:p>
            <a:r>
              <a:rPr lang="es-PE" dirty="0"/>
              <a:t>Anexos </a:t>
            </a:r>
          </a:p>
        </p:txBody>
      </p:sp>
    </p:spTree>
    <p:extLst>
      <p:ext uri="{BB962C8B-B14F-4D97-AF65-F5344CB8AC3E}">
        <p14:creationId xmlns:p14="http://schemas.microsoft.com/office/powerpoint/2010/main" val="140700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7634B2-877B-423D-BA9B-19A2DFB3DC0A}"/>
              </a:ext>
            </a:extLst>
          </p:cNvPr>
          <p:cNvSpPr>
            <a:spLocks noGrp="1"/>
          </p:cNvSpPr>
          <p:nvPr>
            <p:ph type="title"/>
          </p:nvPr>
        </p:nvSpPr>
        <p:spPr>
          <a:xfrm>
            <a:off x="991134" y="2620553"/>
            <a:ext cx="10209732" cy="621362"/>
          </a:xfrm>
        </p:spPr>
        <p:txBody>
          <a:bodyPr>
            <a:noAutofit/>
          </a:bodyPr>
          <a:lstStyle/>
          <a:p>
            <a:r>
              <a:rPr lang="es-PE" sz="6600" dirty="0"/>
              <a:t>Prevención del abuso infantil </a:t>
            </a:r>
          </a:p>
        </p:txBody>
      </p:sp>
    </p:spTree>
    <p:extLst>
      <p:ext uri="{BB962C8B-B14F-4D97-AF65-F5344CB8AC3E}">
        <p14:creationId xmlns:p14="http://schemas.microsoft.com/office/powerpoint/2010/main" val="288360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echa: a la derecha 9">
            <a:extLst>
              <a:ext uri="{FF2B5EF4-FFF2-40B4-BE49-F238E27FC236}">
                <a16:creationId xmlns:a16="http://schemas.microsoft.com/office/drawing/2014/main" id="{50423551-A72F-470F-A35D-0C8DB0F7CB60}"/>
              </a:ext>
            </a:extLst>
          </p:cNvPr>
          <p:cNvSpPr/>
          <p:nvPr/>
        </p:nvSpPr>
        <p:spPr>
          <a:xfrm>
            <a:off x="3734904" y="303580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85844"/>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UN APP">
            <a:extLst>
              <a:ext uri="{FF2B5EF4-FFF2-40B4-BE49-F238E27FC236}">
                <a16:creationId xmlns:a16="http://schemas.microsoft.com/office/drawing/2014/main" id="{69C4DEC1-4205-45E5-B9B6-E11411F4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601" y="971983"/>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35799"/>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9065"/>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9" name="Elipse 1">
            <a:extLst>
              <a:ext uri="{FF2B5EF4-FFF2-40B4-BE49-F238E27FC236}">
                <a16:creationId xmlns:a16="http://schemas.microsoft.com/office/drawing/2014/main" id="{91C98ED9-DCE2-48FF-A42E-659F6D193CEB}"/>
              </a:ext>
            </a:extLst>
          </p:cNvPr>
          <p:cNvSpPr/>
          <p:nvPr/>
        </p:nvSpPr>
        <p:spPr>
          <a:xfrm>
            <a:off x="985802" y="5334982"/>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Elipse 1">
            <a:extLst>
              <a:ext uri="{FF2B5EF4-FFF2-40B4-BE49-F238E27FC236}">
                <a16:creationId xmlns:a16="http://schemas.microsoft.com/office/drawing/2014/main" id="{A3321614-57FE-484B-B446-4D68687EE31D}"/>
              </a:ext>
            </a:extLst>
          </p:cNvPr>
          <p:cNvSpPr/>
          <p:nvPr/>
        </p:nvSpPr>
        <p:spPr>
          <a:xfrm>
            <a:off x="4972551" y="2198898"/>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Elipse 1">
            <a:extLst>
              <a:ext uri="{FF2B5EF4-FFF2-40B4-BE49-F238E27FC236}">
                <a16:creationId xmlns:a16="http://schemas.microsoft.com/office/drawing/2014/main" id="{2EF35ACB-FB4A-41C2-8FC0-19BA085D43AB}"/>
              </a:ext>
            </a:extLst>
          </p:cNvPr>
          <p:cNvSpPr/>
          <p:nvPr/>
        </p:nvSpPr>
        <p:spPr>
          <a:xfrm>
            <a:off x="8990601" y="3315986"/>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Picture 1">
            <a:extLst>
              <a:ext uri="{FF2B5EF4-FFF2-40B4-BE49-F238E27FC236}">
                <a16:creationId xmlns:a16="http://schemas.microsoft.com/office/drawing/2014/main" id="{E9F512B4-A8BD-4CBF-ABC2-250A33EB865B}"/>
              </a:ext>
            </a:extLst>
          </p:cNvPr>
          <p:cNvPicPr>
            <a:picLocks noChangeAspect="1"/>
          </p:cNvPicPr>
          <p:nvPr/>
        </p:nvPicPr>
        <p:blipFill rotWithShape="1">
          <a:blip r:embed="rId4"/>
          <a:srcRect b="14984"/>
          <a:stretch/>
        </p:blipFill>
        <p:spPr>
          <a:xfrm>
            <a:off x="4903561" y="1681162"/>
            <a:ext cx="2568952" cy="4224350"/>
          </a:xfrm>
          <a:prstGeom prst="rect">
            <a:avLst/>
          </a:prstGeom>
        </p:spPr>
      </p:pic>
      <p:pic>
        <p:nvPicPr>
          <p:cNvPr id="3" name="Picture 2">
            <a:extLst>
              <a:ext uri="{FF2B5EF4-FFF2-40B4-BE49-F238E27FC236}">
                <a16:creationId xmlns:a16="http://schemas.microsoft.com/office/drawing/2014/main" id="{B19573A4-FDB4-4308-A4DA-49CDC5952660}"/>
              </a:ext>
            </a:extLst>
          </p:cNvPr>
          <p:cNvPicPr>
            <a:picLocks noChangeAspect="1"/>
          </p:cNvPicPr>
          <p:nvPr/>
        </p:nvPicPr>
        <p:blipFill rotWithShape="1">
          <a:blip r:embed="rId5"/>
          <a:srcRect b="17441"/>
          <a:stretch/>
        </p:blipFill>
        <p:spPr>
          <a:xfrm>
            <a:off x="8871376" y="1675864"/>
            <a:ext cx="2641800" cy="4224350"/>
          </a:xfrm>
          <a:prstGeom prst="rect">
            <a:avLst/>
          </a:prstGeom>
        </p:spPr>
      </p:pic>
      <p:pic>
        <p:nvPicPr>
          <p:cNvPr id="6" name="Picture 5">
            <a:extLst>
              <a:ext uri="{FF2B5EF4-FFF2-40B4-BE49-F238E27FC236}">
                <a16:creationId xmlns:a16="http://schemas.microsoft.com/office/drawing/2014/main" id="{A4190101-6006-4C36-9E01-0B04943A5A2C}"/>
              </a:ext>
            </a:extLst>
          </p:cNvPr>
          <p:cNvPicPr>
            <a:picLocks noChangeAspect="1"/>
          </p:cNvPicPr>
          <p:nvPr/>
        </p:nvPicPr>
        <p:blipFill rotWithShape="1">
          <a:blip r:embed="rId6"/>
          <a:srcRect b="16686"/>
          <a:stretch/>
        </p:blipFill>
        <p:spPr>
          <a:xfrm>
            <a:off x="888956" y="1792599"/>
            <a:ext cx="2630258" cy="4224350"/>
          </a:xfrm>
          <a:prstGeom prst="rect">
            <a:avLst/>
          </a:prstGeom>
        </p:spPr>
      </p:pic>
      <p:sp>
        <p:nvSpPr>
          <p:cNvPr id="21" name="Title 1">
            <a:extLst>
              <a:ext uri="{FF2B5EF4-FFF2-40B4-BE49-F238E27FC236}">
                <a16:creationId xmlns:a16="http://schemas.microsoft.com/office/drawing/2014/main" id="{CCA37732-FF1C-46CC-80F8-6C1DA30D4A08}"/>
              </a:ext>
            </a:extLst>
          </p:cNvPr>
          <p:cNvSpPr>
            <a:spLocks noGrp="1"/>
          </p:cNvSpPr>
          <p:nvPr>
            <p:ph type="title"/>
          </p:nvPr>
        </p:nvSpPr>
        <p:spPr>
          <a:xfrm>
            <a:off x="888956" y="97277"/>
            <a:ext cx="10504995" cy="1071563"/>
          </a:xfrm>
        </p:spPr>
        <p:txBody>
          <a:bodyPr>
            <a:normAutofit/>
          </a:bodyPr>
          <a:lstStyle/>
          <a:p>
            <a:r>
              <a:rPr lang="es-PE" dirty="0"/>
              <a:t>Prevención del abuso infantil 1</a:t>
            </a:r>
          </a:p>
        </p:txBody>
      </p:sp>
    </p:spTree>
    <p:extLst>
      <p:ext uri="{BB962C8B-B14F-4D97-AF65-F5344CB8AC3E}">
        <p14:creationId xmlns:p14="http://schemas.microsoft.com/office/powerpoint/2010/main" val="81599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echa: a la derecha 9">
            <a:extLst>
              <a:ext uri="{FF2B5EF4-FFF2-40B4-BE49-F238E27FC236}">
                <a16:creationId xmlns:a16="http://schemas.microsoft.com/office/drawing/2014/main" id="{50423551-A72F-470F-A35D-0C8DB0F7CB60}"/>
              </a:ext>
            </a:extLst>
          </p:cNvPr>
          <p:cNvSpPr/>
          <p:nvPr/>
        </p:nvSpPr>
        <p:spPr>
          <a:xfrm>
            <a:off x="3734904" y="3027411"/>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77455"/>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UN APP">
            <a:extLst>
              <a:ext uri="{FF2B5EF4-FFF2-40B4-BE49-F238E27FC236}">
                <a16:creationId xmlns:a16="http://schemas.microsoft.com/office/drawing/2014/main" id="{69C4DEC1-4205-45E5-B9B6-E11411F4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601" y="963594"/>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2741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0676"/>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
            <a:extLst>
              <a:ext uri="{FF2B5EF4-FFF2-40B4-BE49-F238E27FC236}">
                <a16:creationId xmlns:a16="http://schemas.microsoft.com/office/drawing/2014/main" id="{ABC841A6-DDC1-453E-98D3-4B7CAFE5A021}"/>
              </a:ext>
            </a:extLst>
          </p:cNvPr>
          <p:cNvSpPr/>
          <p:nvPr/>
        </p:nvSpPr>
        <p:spPr>
          <a:xfrm>
            <a:off x="938164" y="2462740"/>
            <a:ext cx="2403350" cy="5237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Title 1">
            <a:extLst>
              <a:ext uri="{FF2B5EF4-FFF2-40B4-BE49-F238E27FC236}">
                <a16:creationId xmlns:a16="http://schemas.microsoft.com/office/drawing/2014/main" id="{B0677B43-F77A-40C3-A62E-CAD1B064F491}"/>
              </a:ext>
            </a:extLst>
          </p:cNvPr>
          <p:cNvSpPr>
            <a:spLocks noGrp="1"/>
          </p:cNvSpPr>
          <p:nvPr>
            <p:ph type="title"/>
          </p:nvPr>
        </p:nvSpPr>
        <p:spPr>
          <a:xfrm>
            <a:off x="609600" y="31714"/>
            <a:ext cx="10972800" cy="1341437"/>
          </a:xfrm>
        </p:spPr>
        <p:txBody>
          <a:bodyPr>
            <a:normAutofit/>
          </a:bodyPr>
          <a:lstStyle/>
          <a:p>
            <a:r>
              <a:rPr lang="es-PE" sz="5300" dirty="0"/>
              <a:t>Prevención del abuso infantil 2</a:t>
            </a:r>
          </a:p>
        </p:txBody>
      </p:sp>
      <p:pic>
        <p:nvPicPr>
          <p:cNvPr id="2" name="Picture 1">
            <a:extLst>
              <a:ext uri="{FF2B5EF4-FFF2-40B4-BE49-F238E27FC236}">
                <a16:creationId xmlns:a16="http://schemas.microsoft.com/office/drawing/2014/main" id="{EF725907-F813-47EB-B4B7-5C2C23199BD9}"/>
              </a:ext>
            </a:extLst>
          </p:cNvPr>
          <p:cNvPicPr>
            <a:picLocks noChangeAspect="1"/>
          </p:cNvPicPr>
          <p:nvPr/>
        </p:nvPicPr>
        <p:blipFill rotWithShape="1">
          <a:blip r:embed="rId4"/>
          <a:srcRect b="13200"/>
          <a:stretch/>
        </p:blipFill>
        <p:spPr>
          <a:xfrm>
            <a:off x="918327" y="1603392"/>
            <a:ext cx="2593527" cy="4363111"/>
          </a:xfrm>
          <a:prstGeom prst="rect">
            <a:avLst/>
          </a:prstGeom>
        </p:spPr>
      </p:pic>
      <p:pic>
        <p:nvPicPr>
          <p:cNvPr id="4" name="Picture 3">
            <a:extLst>
              <a:ext uri="{FF2B5EF4-FFF2-40B4-BE49-F238E27FC236}">
                <a16:creationId xmlns:a16="http://schemas.microsoft.com/office/drawing/2014/main" id="{B821E820-AA07-46E8-81E7-D2EA0DE8AFAD}"/>
              </a:ext>
            </a:extLst>
          </p:cNvPr>
          <p:cNvPicPr>
            <a:picLocks noChangeAspect="1"/>
          </p:cNvPicPr>
          <p:nvPr/>
        </p:nvPicPr>
        <p:blipFill rotWithShape="1">
          <a:blip r:embed="rId5"/>
          <a:srcRect t="-1" b="13755"/>
          <a:stretch/>
        </p:blipFill>
        <p:spPr>
          <a:xfrm>
            <a:off x="4850509" y="1598816"/>
            <a:ext cx="2630781" cy="4367687"/>
          </a:xfrm>
          <a:prstGeom prst="rect">
            <a:avLst/>
          </a:prstGeom>
        </p:spPr>
      </p:pic>
      <p:pic>
        <p:nvPicPr>
          <p:cNvPr id="5" name="Picture 4">
            <a:extLst>
              <a:ext uri="{FF2B5EF4-FFF2-40B4-BE49-F238E27FC236}">
                <a16:creationId xmlns:a16="http://schemas.microsoft.com/office/drawing/2014/main" id="{8FFAC925-9A46-4553-8190-C64AA46DE19B}"/>
              </a:ext>
            </a:extLst>
          </p:cNvPr>
          <p:cNvPicPr>
            <a:picLocks noChangeAspect="1"/>
          </p:cNvPicPr>
          <p:nvPr/>
        </p:nvPicPr>
        <p:blipFill rotWithShape="1">
          <a:blip r:embed="rId6"/>
          <a:srcRect b="15185"/>
          <a:stretch/>
        </p:blipFill>
        <p:spPr>
          <a:xfrm>
            <a:off x="8885712" y="1598817"/>
            <a:ext cx="2634106" cy="4344784"/>
          </a:xfrm>
          <a:prstGeom prst="rect">
            <a:avLst/>
          </a:prstGeom>
        </p:spPr>
      </p:pic>
    </p:spTree>
    <p:extLst>
      <p:ext uri="{BB962C8B-B14F-4D97-AF65-F5344CB8AC3E}">
        <p14:creationId xmlns:p14="http://schemas.microsoft.com/office/powerpoint/2010/main" val="363088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2302-E468-49C1-B657-4DAB412BBE03}"/>
              </a:ext>
            </a:extLst>
          </p:cNvPr>
          <p:cNvSpPr>
            <a:spLocks noGrp="1"/>
          </p:cNvSpPr>
          <p:nvPr>
            <p:ph type="title"/>
          </p:nvPr>
        </p:nvSpPr>
        <p:spPr/>
        <p:txBody>
          <a:bodyPr>
            <a:normAutofit/>
          </a:bodyPr>
          <a:lstStyle/>
          <a:p>
            <a:r>
              <a:rPr lang="es-PE" dirty="0"/>
              <a:t>El problema del abuso o el maltrato</a:t>
            </a:r>
            <a:endParaRPr lang="en-US" dirty="0"/>
          </a:p>
        </p:txBody>
      </p:sp>
      <p:sp>
        <p:nvSpPr>
          <p:cNvPr id="3" name="Content Placeholder 2">
            <a:extLst>
              <a:ext uri="{FF2B5EF4-FFF2-40B4-BE49-F238E27FC236}">
                <a16:creationId xmlns:a16="http://schemas.microsoft.com/office/drawing/2014/main" id="{CC3193F3-E592-4553-8CE4-97DB0FCAC830}"/>
              </a:ext>
            </a:extLst>
          </p:cNvPr>
          <p:cNvSpPr>
            <a:spLocks noGrp="1"/>
          </p:cNvSpPr>
          <p:nvPr>
            <p:ph idx="1"/>
          </p:nvPr>
        </p:nvSpPr>
        <p:spPr>
          <a:xfrm>
            <a:off x="1182849" y="1982829"/>
            <a:ext cx="9789952" cy="3748181"/>
          </a:xfrm>
        </p:spPr>
        <p:txBody>
          <a:bodyPr>
            <a:normAutofit fontScale="77500" lnSpcReduction="20000"/>
          </a:bodyPr>
          <a:lstStyle/>
          <a:p>
            <a:pPr marL="0" indent="0" algn="ctr">
              <a:buNone/>
            </a:pPr>
            <a:r>
              <a:rPr lang="es-PE" sz="5200" dirty="0"/>
              <a:t>“Este problema mundial sigue siendo de gran preocupación para nosotros actualmente. Nuestro corazón y nuestras oraciones están con todos los que se ven afectados por este grave problema.”</a:t>
            </a:r>
          </a:p>
          <a:p>
            <a:pPr marL="0" indent="0" algn="r">
              <a:buNone/>
            </a:pPr>
            <a:r>
              <a:rPr lang="es-PE" sz="4600" i="1" dirty="0"/>
              <a:t>Carta de la Primera Presidencia, 26/3/2018 </a:t>
            </a:r>
          </a:p>
          <a:p>
            <a:pPr marL="0" indent="0">
              <a:buNone/>
            </a:pPr>
            <a:r>
              <a:rPr lang="es-PE" dirty="0"/>
              <a:t>				</a:t>
            </a:r>
            <a:endParaRPr lang="en-US" dirty="0"/>
          </a:p>
        </p:txBody>
      </p:sp>
    </p:spTree>
    <p:extLst>
      <p:ext uri="{BB962C8B-B14F-4D97-AF65-F5344CB8AC3E}">
        <p14:creationId xmlns:p14="http://schemas.microsoft.com/office/powerpoint/2010/main" val="3455166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echa: a la derecha 9">
            <a:extLst>
              <a:ext uri="{FF2B5EF4-FFF2-40B4-BE49-F238E27FC236}">
                <a16:creationId xmlns:a16="http://schemas.microsoft.com/office/drawing/2014/main" id="{50423551-A72F-470F-A35D-0C8DB0F7CB60}"/>
              </a:ext>
            </a:extLst>
          </p:cNvPr>
          <p:cNvSpPr/>
          <p:nvPr/>
        </p:nvSpPr>
        <p:spPr>
          <a:xfrm>
            <a:off x="3734904" y="3027411"/>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77455"/>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UN APP">
            <a:extLst>
              <a:ext uri="{FF2B5EF4-FFF2-40B4-BE49-F238E27FC236}">
                <a16:creationId xmlns:a16="http://schemas.microsoft.com/office/drawing/2014/main" id="{69C4DEC1-4205-45E5-B9B6-E11411F4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601" y="963594"/>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2741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0676"/>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97680C0-BE83-4EA5-AAA0-6C1742D558FB}"/>
              </a:ext>
            </a:extLst>
          </p:cNvPr>
          <p:cNvSpPr>
            <a:spLocks noGrp="1"/>
          </p:cNvSpPr>
          <p:nvPr>
            <p:ph type="title"/>
          </p:nvPr>
        </p:nvSpPr>
        <p:spPr>
          <a:xfrm>
            <a:off x="609600" y="12258"/>
            <a:ext cx="10972800" cy="1341437"/>
          </a:xfrm>
        </p:spPr>
        <p:txBody>
          <a:bodyPr>
            <a:normAutofit/>
          </a:bodyPr>
          <a:lstStyle/>
          <a:p>
            <a:r>
              <a:rPr lang="es-PE" sz="5300" dirty="0"/>
              <a:t>Prevención del abuso infantil 3</a:t>
            </a:r>
          </a:p>
        </p:txBody>
      </p:sp>
      <p:pic>
        <p:nvPicPr>
          <p:cNvPr id="2" name="Picture 1">
            <a:extLst>
              <a:ext uri="{FF2B5EF4-FFF2-40B4-BE49-F238E27FC236}">
                <a16:creationId xmlns:a16="http://schemas.microsoft.com/office/drawing/2014/main" id="{010E9ED9-EAB9-467E-BBE9-3D632962383E}"/>
              </a:ext>
            </a:extLst>
          </p:cNvPr>
          <p:cNvPicPr>
            <a:picLocks noChangeAspect="1"/>
          </p:cNvPicPr>
          <p:nvPr/>
        </p:nvPicPr>
        <p:blipFill rotWithShape="1">
          <a:blip r:embed="rId4"/>
          <a:srcRect b="16475"/>
          <a:stretch/>
        </p:blipFill>
        <p:spPr>
          <a:xfrm>
            <a:off x="885218" y="1674775"/>
            <a:ext cx="2645922" cy="4268825"/>
          </a:xfrm>
          <a:prstGeom prst="rect">
            <a:avLst/>
          </a:prstGeom>
        </p:spPr>
      </p:pic>
      <p:pic>
        <p:nvPicPr>
          <p:cNvPr id="3" name="Picture 2">
            <a:extLst>
              <a:ext uri="{FF2B5EF4-FFF2-40B4-BE49-F238E27FC236}">
                <a16:creationId xmlns:a16="http://schemas.microsoft.com/office/drawing/2014/main" id="{A41A37C9-48E2-43E5-BEA7-74B3B226FE0B}"/>
              </a:ext>
            </a:extLst>
          </p:cNvPr>
          <p:cNvPicPr>
            <a:picLocks noChangeAspect="1"/>
          </p:cNvPicPr>
          <p:nvPr/>
        </p:nvPicPr>
        <p:blipFill rotWithShape="1">
          <a:blip r:embed="rId5"/>
          <a:srcRect b="17171"/>
          <a:stretch/>
        </p:blipFill>
        <p:spPr>
          <a:xfrm>
            <a:off x="4850527" y="1674775"/>
            <a:ext cx="2664542" cy="4268825"/>
          </a:xfrm>
          <a:prstGeom prst="rect">
            <a:avLst/>
          </a:prstGeom>
        </p:spPr>
      </p:pic>
      <p:pic>
        <p:nvPicPr>
          <p:cNvPr id="4" name="Picture 3">
            <a:extLst>
              <a:ext uri="{FF2B5EF4-FFF2-40B4-BE49-F238E27FC236}">
                <a16:creationId xmlns:a16="http://schemas.microsoft.com/office/drawing/2014/main" id="{9B1A86D1-33C4-46E3-AFC7-ECE539293294}"/>
              </a:ext>
            </a:extLst>
          </p:cNvPr>
          <p:cNvPicPr>
            <a:picLocks noChangeAspect="1"/>
          </p:cNvPicPr>
          <p:nvPr/>
        </p:nvPicPr>
        <p:blipFill rotWithShape="1">
          <a:blip r:embed="rId6"/>
          <a:srcRect b="17650"/>
          <a:stretch/>
        </p:blipFill>
        <p:spPr>
          <a:xfrm>
            <a:off x="8861660" y="1674775"/>
            <a:ext cx="2683699" cy="4268825"/>
          </a:xfrm>
          <a:prstGeom prst="rect">
            <a:avLst/>
          </a:prstGeom>
        </p:spPr>
      </p:pic>
    </p:spTree>
    <p:extLst>
      <p:ext uri="{BB962C8B-B14F-4D97-AF65-F5344CB8AC3E}">
        <p14:creationId xmlns:p14="http://schemas.microsoft.com/office/powerpoint/2010/main" val="229838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echa: a la derecha 9">
            <a:extLst>
              <a:ext uri="{FF2B5EF4-FFF2-40B4-BE49-F238E27FC236}">
                <a16:creationId xmlns:a16="http://schemas.microsoft.com/office/drawing/2014/main" id="{50423551-A72F-470F-A35D-0C8DB0F7CB60}"/>
              </a:ext>
            </a:extLst>
          </p:cNvPr>
          <p:cNvSpPr/>
          <p:nvPr/>
        </p:nvSpPr>
        <p:spPr>
          <a:xfrm>
            <a:off x="3734904" y="3027411"/>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77455"/>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UN APP">
            <a:extLst>
              <a:ext uri="{FF2B5EF4-FFF2-40B4-BE49-F238E27FC236}">
                <a16:creationId xmlns:a16="http://schemas.microsoft.com/office/drawing/2014/main" id="{69C4DEC1-4205-45E5-B9B6-E11411F4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601" y="963594"/>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2741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0676"/>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97680C0-BE83-4EA5-AAA0-6C1742D558FB}"/>
              </a:ext>
            </a:extLst>
          </p:cNvPr>
          <p:cNvSpPr>
            <a:spLocks noGrp="1"/>
          </p:cNvSpPr>
          <p:nvPr>
            <p:ph type="title"/>
          </p:nvPr>
        </p:nvSpPr>
        <p:spPr>
          <a:xfrm>
            <a:off x="609600" y="12258"/>
            <a:ext cx="10972800" cy="1341437"/>
          </a:xfrm>
        </p:spPr>
        <p:txBody>
          <a:bodyPr>
            <a:normAutofit/>
          </a:bodyPr>
          <a:lstStyle/>
          <a:p>
            <a:r>
              <a:rPr lang="es-PE" sz="5300" dirty="0"/>
              <a:t>Prevención del abuso infantil 4</a:t>
            </a:r>
          </a:p>
        </p:txBody>
      </p:sp>
      <p:pic>
        <p:nvPicPr>
          <p:cNvPr id="2" name="Picture 1">
            <a:extLst>
              <a:ext uri="{FF2B5EF4-FFF2-40B4-BE49-F238E27FC236}">
                <a16:creationId xmlns:a16="http://schemas.microsoft.com/office/drawing/2014/main" id="{15263534-A897-4EFC-AEDE-55BD7F2A4BB0}"/>
              </a:ext>
            </a:extLst>
          </p:cNvPr>
          <p:cNvPicPr>
            <a:picLocks noChangeAspect="1"/>
          </p:cNvPicPr>
          <p:nvPr/>
        </p:nvPicPr>
        <p:blipFill rotWithShape="1">
          <a:blip r:embed="rId4"/>
          <a:srcRect b="15978"/>
          <a:stretch/>
        </p:blipFill>
        <p:spPr>
          <a:xfrm>
            <a:off x="861877" y="1760705"/>
            <a:ext cx="2686536" cy="4348266"/>
          </a:xfrm>
          <a:prstGeom prst="rect">
            <a:avLst/>
          </a:prstGeom>
        </p:spPr>
      </p:pic>
      <p:pic>
        <p:nvPicPr>
          <p:cNvPr id="3" name="Picture 2">
            <a:extLst>
              <a:ext uri="{FF2B5EF4-FFF2-40B4-BE49-F238E27FC236}">
                <a16:creationId xmlns:a16="http://schemas.microsoft.com/office/drawing/2014/main" id="{7FA8E6E6-6FDF-4AF2-9F88-BDE1FFF1F9DF}"/>
              </a:ext>
            </a:extLst>
          </p:cNvPr>
          <p:cNvPicPr>
            <a:picLocks noChangeAspect="1"/>
          </p:cNvPicPr>
          <p:nvPr/>
        </p:nvPicPr>
        <p:blipFill rotWithShape="1">
          <a:blip r:embed="rId5"/>
          <a:srcRect b="16054"/>
          <a:stretch/>
        </p:blipFill>
        <p:spPr>
          <a:xfrm>
            <a:off x="4827417" y="1675267"/>
            <a:ext cx="2703022" cy="4433704"/>
          </a:xfrm>
          <a:prstGeom prst="rect">
            <a:avLst/>
          </a:prstGeom>
        </p:spPr>
      </p:pic>
      <p:pic>
        <p:nvPicPr>
          <p:cNvPr id="4" name="Picture 3">
            <a:extLst>
              <a:ext uri="{FF2B5EF4-FFF2-40B4-BE49-F238E27FC236}">
                <a16:creationId xmlns:a16="http://schemas.microsoft.com/office/drawing/2014/main" id="{B6B86FAF-DF70-40F0-9A44-BE715D486146}"/>
              </a:ext>
            </a:extLst>
          </p:cNvPr>
          <p:cNvPicPr>
            <a:picLocks noChangeAspect="1"/>
          </p:cNvPicPr>
          <p:nvPr/>
        </p:nvPicPr>
        <p:blipFill rotWithShape="1">
          <a:blip r:embed="rId6"/>
          <a:srcRect b="14436"/>
          <a:stretch/>
        </p:blipFill>
        <p:spPr>
          <a:xfrm>
            <a:off x="8860595" y="1669606"/>
            <a:ext cx="2680612" cy="4439365"/>
          </a:xfrm>
          <a:prstGeom prst="rect">
            <a:avLst/>
          </a:prstGeom>
        </p:spPr>
      </p:pic>
    </p:spTree>
    <p:extLst>
      <p:ext uri="{BB962C8B-B14F-4D97-AF65-F5344CB8AC3E}">
        <p14:creationId xmlns:p14="http://schemas.microsoft.com/office/powerpoint/2010/main" val="328791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echa: a la derecha 9">
            <a:extLst>
              <a:ext uri="{FF2B5EF4-FFF2-40B4-BE49-F238E27FC236}">
                <a16:creationId xmlns:a16="http://schemas.microsoft.com/office/drawing/2014/main" id="{50423551-A72F-470F-A35D-0C8DB0F7CB60}"/>
              </a:ext>
            </a:extLst>
          </p:cNvPr>
          <p:cNvSpPr/>
          <p:nvPr/>
        </p:nvSpPr>
        <p:spPr>
          <a:xfrm>
            <a:off x="5476162" y="3027411"/>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360" y="977455"/>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779" y="1080676"/>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97680C0-BE83-4EA5-AAA0-6C1742D558FB}"/>
              </a:ext>
            </a:extLst>
          </p:cNvPr>
          <p:cNvSpPr>
            <a:spLocks noGrp="1"/>
          </p:cNvSpPr>
          <p:nvPr>
            <p:ph type="title"/>
          </p:nvPr>
        </p:nvSpPr>
        <p:spPr>
          <a:xfrm>
            <a:off x="609600" y="12258"/>
            <a:ext cx="10972800" cy="1341437"/>
          </a:xfrm>
        </p:spPr>
        <p:txBody>
          <a:bodyPr>
            <a:normAutofit/>
          </a:bodyPr>
          <a:lstStyle/>
          <a:p>
            <a:r>
              <a:rPr lang="es-PE" sz="5300" dirty="0"/>
              <a:t>Prevención del abuso infantil 5</a:t>
            </a:r>
          </a:p>
        </p:txBody>
      </p:sp>
      <p:pic>
        <p:nvPicPr>
          <p:cNvPr id="4" name="Picture 3">
            <a:extLst>
              <a:ext uri="{FF2B5EF4-FFF2-40B4-BE49-F238E27FC236}">
                <a16:creationId xmlns:a16="http://schemas.microsoft.com/office/drawing/2014/main" id="{BE88FA8B-42F4-442A-ADA2-0B5545CC65E8}"/>
              </a:ext>
            </a:extLst>
          </p:cNvPr>
          <p:cNvPicPr>
            <a:picLocks noChangeAspect="1"/>
          </p:cNvPicPr>
          <p:nvPr/>
        </p:nvPicPr>
        <p:blipFill rotWithShape="1">
          <a:blip r:embed="rId4"/>
          <a:srcRect b="15727"/>
          <a:stretch/>
        </p:blipFill>
        <p:spPr>
          <a:xfrm>
            <a:off x="2635473" y="1692611"/>
            <a:ext cx="2617470" cy="4260717"/>
          </a:xfrm>
          <a:prstGeom prst="rect">
            <a:avLst/>
          </a:prstGeom>
        </p:spPr>
      </p:pic>
      <p:pic>
        <p:nvPicPr>
          <p:cNvPr id="5" name="Picture 4">
            <a:extLst>
              <a:ext uri="{FF2B5EF4-FFF2-40B4-BE49-F238E27FC236}">
                <a16:creationId xmlns:a16="http://schemas.microsoft.com/office/drawing/2014/main" id="{AD0825C2-8636-4988-92ED-53D3478E2C6F}"/>
              </a:ext>
            </a:extLst>
          </p:cNvPr>
          <p:cNvPicPr>
            <a:picLocks noChangeAspect="1"/>
          </p:cNvPicPr>
          <p:nvPr/>
        </p:nvPicPr>
        <p:blipFill rotWithShape="1">
          <a:blip r:embed="rId5"/>
          <a:srcRect b="15891"/>
          <a:stretch/>
        </p:blipFill>
        <p:spPr>
          <a:xfrm>
            <a:off x="6589672" y="1692611"/>
            <a:ext cx="2666655" cy="4367721"/>
          </a:xfrm>
          <a:prstGeom prst="rect">
            <a:avLst/>
          </a:prstGeom>
        </p:spPr>
      </p:pic>
    </p:spTree>
    <p:extLst>
      <p:ext uri="{BB962C8B-B14F-4D97-AF65-F5344CB8AC3E}">
        <p14:creationId xmlns:p14="http://schemas.microsoft.com/office/powerpoint/2010/main" val="276268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AF82-3E6E-4531-914F-6A0356756F6C}"/>
              </a:ext>
            </a:extLst>
          </p:cNvPr>
          <p:cNvSpPr>
            <a:spLocks noGrp="1"/>
          </p:cNvSpPr>
          <p:nvPr>
            <p:ph type="title"/>
          </p:nvPr>
        </p:nvSpPr>
        <p:spPr>
          <a:xfrm>
            <a:off x="502722" y="2086431"/>
            <a:ext cx="10972800" cy="1342569"/>
          </a:xfrm>
        </p:spPr>
        <p:txBody>
          <a:bodyPr>
            <a:normAutofit/>
          </a:bodyPr>
          <a:lstStyle/>
          <a:p>
            <a:r>
              <a:rPr lang="es-PE" sz="6600" dirty="0"/>
              <a:t>Otros tipos de abuso</a:t>
            </a:r>
          </a:p>
        </p:txBody>
      </p:sp>
    </p:spTree>
    <p:extLst>
      <p:ext uri="{BB962C8B-B14F-4D97-AF65-F5344CB8AC3E}">
        <p14:creationId xmlns:p14="http://schemas.microsoft.com/office/powerpoint/2010/main" val="219880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7634B2-877B-423D-BA9B-19A2DFB3DC0A}"/>
              </a:ext>
            </a:extLst>
          </p:cNvPr>
          <p:cNvSpPr>
            <a:spLocks noGrp="1"/>
          </p:cNvSpPr>
          <p:nvPr>
            <p:ph type="title"/>
          </p:nvPr>
        </p:nvSpPr>
        <p:spPr>
          <a:xfrm>
            <a:off x="1017459" y="328615"/>
            <a:ext cx="10209732" cy="621362"/>
          </a:xfrm>
        </p:spPr>
        <p:txBody>
          <a:bodyPr>
            <a:normAutofit fontScale="90000"/>
          </a:bodyPr>
          <a:lstStyle/>
          <a:p>
            <a:r>
              <a:rPr lang="es-PE" dirty="0"/>
              <a:t>Otros tipos de abuso</a:t>
            </a:r>
          </a:p>
        </p:txBody>
      </p:sp>
      <p:sp>
        <p:nvSpPr>
          <p:cNvPr id="10" name="Flecha: a la derecha 9">
            <a:extLst>
              <a:ext uri="{FF2B5EF4-FFF2-40B4-BE49-F238E27FC236}">
                <a16:creationId xmlns:a16="http://schemas.microsoft.com/office/drawing/2014/main" id="{50423551-A72F-470F-A35D-0C8DB0F7CB60}"/>
              </a:ext>
            </a:extLst>
          </p:cNvPr>
          <p:cNvSpPr/>
          <p:nvPr/>
        </p:nvSpPr>
        <p:spPr>
          <a:xfrm>
            <a:off x="3734904" y="303580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85844"/>
            <a:ext cx="3152775" cy="5614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UN APP">
            <a:extLst>
              <a:ext uri="{FF2B5EF4-FFF2-40B4-BE49-F238E27FC236}">
                <a16:creationId xmlns:a16="http://schemas.microsoft.com/office/drawing/2014/main" id="{69C4DEC1-4205-45E5-B9B6-E11411F4B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601" y="971983"/>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35799"/>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9065"/>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9" name="Elipse 1">
            <a:extLst>
              <a:ext uri="{FF2B5EF4-FFF2-40B4-BE49-F238E27FC236}">
                <a16:creationId xmlns:a16="http://schemas.microsoft.com/office/drawing/2014/main" id="{91C98ED9-DCE2-48FF-A42E-659F6D193CEB}"/>
              </a:ext>
            </a:extLst>
          </p:cNvPr>
          <p:cNvSpPr/>
          <p:nvPr/>
        </p:nvSpPr>
        <p:spPr>
          <a:xfrm>
            <a:off x="985802" y="5334982"/>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Elipse 1">
            <a:extLst>
              <a:ext uri="{FF2B5EF4-FFF2-40B4-BE49-F238E27FC236}">
                <a16:creationId xmlns:a16="http://schemas.microsoft.com/office/drawing/2014/main" id="{A3321614-57FE-484B-B446-4D68687EE31D}"/>
              </a:ext>
            </a:extLst>
          </p:cNvPr>
          <p:cNvSpPr/>
          <p:nvPr/>
        </p:nvSpPr>
        <p:spPr>
          <a:xfrm>
            <a:off x="4972551" y="2198898"/>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Elipse 1">
            <a:extLst>
              <a:ext uri="{FF2B5EF4-FFF2-40B4-BE49-F238E27FC236}">
                <a16:creationId xmlns:a16="http://schemas.microsoft.com/office/drawing/2014/main" id="{2EF35ACB-FB4A-41C2-8FC0-19BA085D43AB}"/>
              </a:ext>
            </a:extLst>
          </p:cNvPr>
          <p:cNvSpPr/>
          <p:nvPr/>
        </p:nvSpPr>
        <p:spPr>
          <a:xfrm>
            <a:off x="8990601" y="3315986"/>
            <a:ext cx="2403350" cy="477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Picture 1">
            <a:extLst>
              <a:ext uri="{FF2B5EF4-FFF2-40B4-BE49-F238E27FC236}">
                <a16:creationId xmlns:a16="http://schemas.microsoft.com/office/drawing/2014/main" id="{E9F512B4-A8BD-4CBF-ABC2-250A33EB865B}"/>
              </a:ext>
            </a:extLst>
          </p:cNvPr>
          <p:cNvPicPr>
            <a:picLocks noChangeAspect="1"/>
          </p:cNvPicPr>
          <p:nvPr/>
        </p:nvPicPr>
        <p:blipFill rotWithShape="1">
          <a:blip r:embed="rId4"/>
          <a:srcRect b="14984"/>
          <a:stretch/>
        </p:blipFill>
        <p:spPr>
          <a:xfrm>
            <a:off x="4889750" y="1860694"/>
            <a:ext cx="2568952" cy="4224350"/>
          </a:xfrm>
          <a:prstGeom prst="rect">
            <a:avLst/>
          </a:prstGeom>
        </p:spPr>
      </p:pic>
      <p:pic>
        <p:nvPicPr>
          <p:cNvPr id="3" name="Picture 2">
            <a:extLst>
              <a:ext uri="{FF2B5EF4-FFF2-40B4-BE49-F238E27FC236}">
                <a16:creationId xmlns:a16="http://schemas.microsoft.com/office/drawing/2014/main" id="{B19573A4-FDB4-4308-A4DA-49CDC5952660}"/>
              </a:ext>
            </a:extLst>
          </p:cNvPr>
          <p:cNvPicPr>
            <a:picLocks noChangeAspect="1"/>
          </p:cNvPicPr>
          <p:nvPr/>
        </p:nvPicPr>
        <p:blipFill rotWithShape="1">
          <a:blip r:embed="rId5"/>
          <a:srcRect b="17441"/>
          <a:stretch/>
        </p:blipFill>
        <p:spPr>
          <a:xfrm>
            <a:off x="8871376" y="1860695"/>
            <a:ext cx="2641800" cy="4224350"/>
          </a:xfrm>
          <a:prstGeom prst="rect">
            <a:avLst/>
          </a:prstGeom>
        </p:spPr>
      </p:pic>
      <p:pic>
        <p:nvPicPr>
          <p:cNvPr id="6" name="Picture 5">
            <a:extLst>
              <a:ext uri="{FF2B5EF4-FFF2-40B4-BE49-F238E27FC236}">
                <a16:creationId xmlns:a16="http://schemas.microsoft.com/office/drawing/2014/main" id="{A4190101-6006-4C36-9E01-0B04943A5A2C}"/>
              </a:ext>
            </a:extLst>
          </p:cNvPr>
          <p:cNvPicPr>
            <a:picLocks noChangeAspect="1"/>
          </p:cNvPicPr>
          <p:nvPr/>
        </p:nvPicPr>
        <p:blipFill rotWithShape="1">
          <a:blip r:embed="rId6"/>
          <a:srcRect b="16686"/>
          <a:stretch/>
        </p:blipFill>
        <p:spPr>
          <a:xfrm>
            <a:off x="888956" y="1860695"/>
            <a:ext cx="2630258" cy="4224350"/>
          </a:xfrm>
          <a:prstGeom prst="rect">
            <a:avLst/>
          </a:prstGeom>
        </p:spPr>
      </p:pic>
    </p:spTree>
    <p:extLst>
      <p:ext uri="{BB962C8B-B14F-4D97-AF65-F5344CB8AC3E}">
        <p14:creationId xmlns:p14="http://schemas.microsoft.com/office/powerpoint/2010/main" val="326072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7634B2-877B-423D-BA9B-19A2DFB3DC0A}"/>
              </a:ext>
            </a:extLst>
          </p:cNvPr>
          <p:cNvSpPr>
            <a:spLocks noGrp="1"/>
          </p:cNvSpPr>
          <p:nvPr>
            <p:ph type="title"/>
          </p:nvPr>
        </p:nvSpPr>
        <p:spPr>
          <a:xfrm>
            <a:off x="1908111" y="328615"/>
            <a:ext cx="8431266" cy="621362"/>
          </a:xfrm>
        </p:spPr>
        <p:txBody>
          <a:bodyPr>
            <a:normAutofit fontScale="90000"/>
          </a:bodyPr>
          <a:lstStyle/>
          <a:p>
            <a:r>
              <a:rPr lang="es-PE" dirty="0"/>
              <a:t>Otros tipos de abuso</a:t>
            </a:r>
          </a:p>
        </p:txBody>
      </p:sp>
      <p:sp>
        <p:nvSpPr>
          <p:cNvPr id="10" name="Flecha: a la derecha 9">
            <a:extLst>
              <a:ext uri="{FF2B5EF4-FFF2-40B4-BE49-F238E27FC236}">
                <a16:creationId xmlns:a16="http://schemas.microsoft.com/office/drawing/2014/main" id="{50423551-A72F-470F-A35D-0C8DB0F7CB60}"/>
              </a:ext>
            </a:extLst>
          </p:cNvPr>
          <p:cNvSpPr/>
          <p:nvPr/>
        </p:nvSpPr>
        <p:spPr>
          <a:xfrm>
            <a:off x="3734904" y="3027411"/>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28" name="Picture 4" descr="Resultado de imagen para UN APP">
            <a:extLst>
              <a:ext uri="{FF2B5EF4-FFF2-40B4-BE49-F238E27FC236}">
                <a16:creationId xmlns:a16="http://schemas.microsoft.com/office/drawing/2014/main" id="{C29F0E3E-A498-4CD7-B510-0ED7B8FE7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102" y="977455"/>
            <a:ext cx="3152775" cy="5614987"/>
          </a:xfrm>
          <a:prstGeom prst="rect">
            <a:avLst/>
          </a:prstGeom>
          <a:noFill/>
          <a:extLst>
            <a:ext uri="{909E8E84-426E-40DD-AFC4-6F175D3DCCD1}">
              <a14:hiddenFill xmlns:a14="http://schemas.microsoft.com/office/drawing/2010/main">
                <a:solidFill>
                  <a:srgbClr val="FFFFFF"/>
                </a:solidFill>
              </a14:hiddenFill>
            </a:ext>
          </a:extLst>
        </p:spPr>
      </p:pic>
      <p:sp>
        <p:nvSpPr>
          <p:cNvPr id="18" name="Flecha: a la derecha 9">
            <a:extLst>
              <a:ext uri="{FF2B5EF4-FFF2-40B4-BE49-F238E27FC236}">
                <a16:creationId xmlns:a16="http://schemas.microsoft.com/office/drawing/2014/main" id="{C4216E3C-5524-4F51-B8D1-C6666006663D}"/>
              </a:ext>
            </a:extLst>
          </p:cNvPr>
          <p:cNvSpPr/>
          <p:nvPr/>
        </p:nvSpPr>
        <p:spPr>
          <a:xfrm>
            <a:off x="7717350" y="3027410"/>
            <a:ext cx="942029" cy="1071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7" name="Picture 4" descr="Resultado de imagen para UN APP">
            <a:extLst>
              <a:ext uri="{FF2B5EF4-FFF2-40B4-BE49-F238E27FC236}">
                <a16:creationId xmlns:a16="http://schemas.microsoft.com/office/drawing/2014/main" id="{CBE8B5A8-4C32-4D81-921B-DC6AA732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1" y="1080676"/>
            <a:ext cx="3152775" cy="5497906"/>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
            <a:extLst>
              <a:ext uri="{FF2B5EF4-FFF2-40B4-BE49-F238E27FC236}">
                <a16:creationId xmlns:a16="http://schemas.microsoft.com/office/drawing/2014/main" id="{ABC841A6-DDC1-453E-98D3-4B7CAFE5A021}"/>
              </a:ext>
            </a:extLst>
          </p:cNvPr>
          <p:cNvSpPr/>
          <p:nvPr/>
        </p:nvSpPr>
        <p:spPr>
          <a:xfrm>
            <a:off x="922459" y="3509216"/>
            <a:ext cx="2403350" cy="5237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ontent Placeholder 9">
            <a:extLst>
              <a:ext uri="{FF2B5EF4-FFF2-40B4-BE49-F238E27FC236}">
                <a16:creationId xmlns:a16="http://schemas.microsoft.com/office/drawing/2014/main" id="{32ABDE92-1FA0-4C2B-A99D-2FB3CA493332}"/>
              </a:ext>
            </a:extLst>
          </p:cNvPr>
          <p:cNvSpPr>
            <a:spLocks noGrp="1"/>
          </p:cNvSpPr>
          <p:nvPr>
            <p:ph idx="1"/>
          </p:nvPr>
        </p:nvSpPr>
        <p:spPr>
          <a:xfrm>
            <a:off x="8749716" y="1136846"/>
            <a:ext cx="2944537" cy="4961951"/>
          </a:xfrm>
        </p:spPr>
        <p:txBody>
          <a:bodyPr>
            <a:normAutofit fontScale="70000" lnSpcReduction="20000"/>
          </a:bodyPr>
          <a:lstStyle/>
          <a:p>
            <a:r>
              <a:rPr lang="es-PE" dirty="0"/>
              <a:t>Sexual</a:t>
            </a:r>
          </a:p>
          <a:p>
            <a:r>
              <a:rPr lang="es-PE" dirty="0"/>
              <a:t>Físico</a:t>
            </a:r>
          </a:p>
          <a:p>
            <a:r>
              <a:rPr lang="es-PE" dirty="0"/>
              <a:t>Abandono por negligencia</a:t>
            </a:r>
          </a:p>
          <a:p>
            <a:r>
              <a:rPr lang="es-PE" dirty="0"/>
              <a:t>Emocional y verbal</a:t>
            </a:r>
          </a:p>
          <a:p>
            <a:r>
              <a:rPr lang="es-PE" dirty="0"/>
              <a:t>Financiero</a:t>
            </a:r>
          </a:p>
          <a:p>
            <a:r>
              <a:rPr lang="es-PE" dirty="0"/>
              <a:t>Disciplina severa</a:t>
            </a:r>
          </a:p>
          <a:p>
            <a:r>
              <a:rPr lang="es-PE" dirty="0"/>
              <a:t>Acoso</a:t>
            </a:r>
          </a:p>
          <a:p>
            <a:r>
              <a:rPr lang="es-PE" dirty="0"/>
              <a:t>“Bullying”</a:t>
            </a:r>
          </a:p>
        </p:txBody>
      </p:sp>
      <p:pic>
        <p:nvPicPr>
          <p:cNvPr id="6" name="Picture 5">
            <a:extLst>
              <a:ext uri="{FF2B5EF4-FFF2-40B4-BE49-F238E27FC236}">
                <a16:creationId xmlns:a16="http://schemas.microsoft.com/office/drawing/2014/main" id="{8A88078B-6D7D-4C56-9FC9-13C7DBF47567}"/>
              </a:ext>
            </a:extLst>
          </p:cNvPr>
          <p:cNvPicPr>
            <a:picLocks noChangeAspect="1"/>
          </p:cNvPicPr>
          <p:nvPr/>
        </p:nvPicPr>
        <p:blipFill rotWithShape="1">
          <a:blip r:embed="rId4"/>
          <a:srcRect b="14543"/>
          <a:stretch/>
        </p:blipFill>
        <p:spPr>
          <a:xfrm>
            <a:off x="4858437" y="1633943"/>
            <a:ext cx="2656632" cy="4406132"/>
          </a:xfrm>
          <a:prstGeom prst="rect">
            <a:avLst/>
          </a:prstGeom>
        </p:spPr>
      </p:pic>
      <p:pic>
        <p:nvPicPr>
          <p:cNvPr id="7" name="Picture 6">
            <a:extLst>
              <a:ext uri="{FF2B5EF4-FFF2-40B4-BE49-F238E27FC236}">
                <a16:creationId xmlns:a16="http://schemas.microsoft.com/office/drawing/2014/main" id="{10602278-3CC2-40D2-9A55-22CF4BAD7030}"/>
              </a:ext>
            </a:extLst>
          </p:cNvPr>
          <p:cNvPicPr>
            <a:picLocks noChangeAspect="1"/>
          </p:cNvPicPr>
          <p:nvPr/>
        </p:nvPicPr>
        <p:blipFill rotWithShape="1">
          <a:blip r:embed="rId5"/>
          <a:srcRect b="14533"/>
          <a:stretch/>
        </p:blipFill>
        <p:spPr>
          <a:xfrm>
            <a:off x="906269" y="1633944"/>
            <a:ext cx="2656329" cy="4406132"/>
          </a:xfrm>
          <a:prstGeom prst="rect">
            <a:avLst/>
          </a:prstGeom>
        </p:spPr>
      </p:pic>
    </p:spTree>
    <p:extLst>
      <p:ext uri="{BB962C8B-B14F-4D97-AF65-F5344CB8AC3E}">
        <p14:creationId xmlns:p14="http://schemas.microsoft.com/office/powerpoint/2010/main" val="415874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2302-E468-49C1-B657-4DAB412BBE03}"/>
              </a:ext>
            </a:extLst>
          </p:cNvPr>
          <p:cNvSpPr>
            <a:spLocks noGrp="1"/>
          </p:cNvSpPr>
          <p:nvPr>
            <p:ph type="title"/>
          </p:nvPr>
        </p:nvSpPr>
        <p:spPr/>
        <p:txBody>
          <a:bodyPr/>
          <a:lstStyle/>
          <a:p>
            <a:r>
              <a:rPr lang="es-PE" dirty="0"/>
              <a:t>¿Qué es el abuso?</a:t>
            </a:r>
            <a:endParaRPr lang="en-US" dirty="0"/>
          </a:p>
        </p:txBody>
      </p:sp>
      <p:sp>
        <p:nvSpPr>
          <p:cNvPr id="3" name="Content Placeholder 2">
            <a:extLst>
              <a:ext uri="{FF2B5EF4-FFF2-40B4-BE49-F238E27FC236}">
                <a16:creationId xmlns:a16="http://schemas.microsoft.com/office/drawing/2014/main" id="{CC3193F3-E592-4553-8CE4-97DB0FCAC830}"/>
              </a:ext>
            </a:extLst>
          </p:cNvPr>
          <p:cNvSpPr>
            <a:spLocks noGrp="1"/>
          </p:cNvSpPr>
          <p:nvPr>
            <p:ph idx="1"/>
          </p:nvPr>
        </p:nvSpPr>
        <p:spPr>
          <a:xfrm>
            <a:off x="609600" y="1577519"/>
            <a:ext cx="10972800" cy="5000172"/>
          </a:xfrm>
        </p:spPr>
        <p:txBody>
          <a:bodyPr>
            <a:normAutofit lnSpcReduction="10000"/>
          </a:bodyPr>
          <a:lstStyle/>
          <a:p>
            <a:pPr marL="0" indent="0" algn="ctr">
              <a:buNone/>
            </a:pPr>
            <a:r>
              <a:rPr lang="es-PE" sz="4000" dirty="0"/>
              <a:t>“Se considera como abuso el maltrato físico, emocional, sexual o espiritual a otras personas; quizás no solo perjudique al cuerpo, sino que también puede dejar profundas huellas en la mente y el espíritu, destruyendo la fe y causando confusión, duda, desconfianza, sentimientos de culpabilidad y de temor.”</a:t>
            </a:r>
          </a:p>
          <a:p>
            <a:pPr marL="0" indent="0" algn="r">
              <a:buNone/>
            </a:pPr>
            <a:r>
              <a:rPr lang="es-PE" i="1" dirty="0"/>
              <a:t>Medidas ante el abuso, p. 1</a:t>
            </a:r>
            <a:endParaRPr lang="en-US" i="1" dirty="0"/>
          </a:p>
        </p:txBody>
      </p:sp>
    </p:spTree>
    <p:extLst>
      <p:ext uri="{BB962C8B-B14F-4D97-AF65-F5344CB8AC3E}">
        <p14:creationId xmlns:p14="http://schemas.microsoft.com/office/powerpoint/2010/main" val="356486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58697-7CB0-4216-9ABF-0A734631A678}"/>
              </a:ext>
            </a:extLst>
          </p:cNvPr>
          <p:cNvSpPr>
            <a:spLocks noGrp="1"/>
          </p:cNvSpPr>
          <p:nvPr>
            <p:ph idx="1"/>
          </p:nvPr>
        </p:nvSpPr>
        <p:spPr>
          <a:xfrm>
            <a:off x="743675" y="1840533"/>
            <a:ext cx="10704650" cy="3639758"/>
          </a:xfrm>
        </p:spPr>
        <p:txBody>
          <a:bodyPr>
            <a:normAutofit fontScale="92500" lnSpcReduction="10000"/>
          </a:bodyPr>
          <a:lstStyle/>
          <a:p>
            <a:pPr marL="0" indent="0" algn="ctr">
              <a:buNone/>
            </a:pPr>
            <a:r>
              <a:rPr lang="es-PE" dirty="0"/>
              <a:t>“ADVERTIMOS que las personas que violan los convenios de castidad, que maltratan o abusan de su cónyuge o de sus hijos, o que no cumplen con sus responsabilidades familiares, un día deberán responder ante Dios.” </a:t>
            </a:r>
          </a:p>
          <a:p>
            <a:pPr marL="0" indent="0" algn="r">
              <a:buNone/>
            </a:pPr>
            <a:r>
              <a:rPr lang="es-PE" i="1" dirty="0"/>
              <a:t>La Familia: Una Proclamación para el Mundo</a:t>
            </a:r>
          </a:p>
        </p:txBody>
      </p:sp>
    </p:spTree>
    <p:extLst>
      <p:ext uri="{BB962C8B-B14F-4D97-AF65-F5344CB8AC3E}">
        <p14:creationId xmlns:p14="http://schemas.microsoft.com/office/powerpoint/2010/main" val="396493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E384-00C3-478B-9511-C945C856CDD0}"/>
              </a:ext>
            </a:extLst>
          </p:cNvPr>
          <p:cNvSpPr>
            <a:spLocks noGrp="1"/>
          </p:cNvSpPr>
          <p:nvPr>
            <p:ph type="title"/>
          </p:nvPr>
        </p:nvSpPr>
        <p:spPr>
          <a:xfrm>
            <a:off x="609600" y="565015"/>
            <a:ext cx="10972800" cy="1342569"/>
          </a:xfrm>
        </p:spPr>
        <p:txBody>
          <a:bodyPr>
            <a:normAutofit/>
          </a:bodyPr>
          <a:lstStyle/>
          <a:p>
            <a:r>
              <a:rPr lang="es-PE" sz="4000" dirty="0"/>
              <a:t>Nuestra responsabilidad de prevenir</a:t>
            </a:r>
            <a:br>
              <a:rPr lang="es-PE" sz="4000" dirty="0"/>
            </a:br>
            <a:r>
              <a:rPr lang="es-PE" sz="4000" dirty="0"/>
              <a:t>el abuso y el maltrato</a:t>
            </a:r>
          </a:p>
        </p:txBody>
      </p:sp>
      <p:sp>
        <p:nvSpPr>
          <p:cNvPr id="3" name="Content Placeholder 2">
            <a:extLst>
              <a:ext uri="{FF2B5EF4-FFF2-40B4-BE49-F238E27FC236}">
                <a16:creationId xmlns:a16="http://schemas.microsoft.com/office/drawing/2014/main" id="{B6FC6CBC-0992-4F7B-AD9B-4070B04C02C3}"/>
              </a:ext>
            </a:extLst>
          </p:cNvPr>
          <p:cNvSpPr>
            <a:spLocks noGrp="1"/>
          </p:cNvSpPr>
          <p:nvPr>
            <p:ph idx="1"/>
          </p:nvPr>
        </p:nvSpPr>
        <p:spPr>
          <a:xfrm>
            <a:off x="609600" y="2324415"/>
            <a:ext cx="10972800" cy="2515634"/>
          </a:xfrm>
        </p:spPr>
        <p:txBody>
          <a:bodyPr>
            <a:normAutofit fontScale="92500" lnSpcReduction="10000"/>
          </a:bodyPr>
          <a:lstStyle/>
          <a:p>
            <a:pPr marL="0" indent="0" algn="ctr">
              <a:buNone/>
            </a:pPr>
            <a:r>
              <a:rPr lang="es-PE" dirty="0"/>
              <a:t>“EL ESPOSO Y LA ESPOSA tienen la solemne responsabilidad de amarse y de cuidarse el uno al otro, así como a sus hijos.”</a:t>
            </a:r>
          </a:p>
          <a:p>
            <a:pPr marL="0" indent="0" algn="r">
              <a:buNone/>
            </a:pPr>
            <a:r>
              <a:rPr lang="es-PE" i="1" dirty="0"/>
              <a:t>La Familia: Una Proclamación para el Mundo</a:t>
            </a:r>
          </a:p>
        </p:txBody>
      </p:sp>
    </p:spTree>
    <p:extLst>
      <p:ext uri="{BB962C8B-B14F-4D97-AF65-F5344CB8AC3E}">
        <p14:creationId xmlns:p14="http://schemas.microsoft.com/office/powerpoint/2010/main" val="288176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8051-F5EC-4185-BDA8-3BAAC8E3C523}"/>
              </a:ext>
            </a:extLst>
          </p:cNvPr>
          <p:cNvSpPr>
            <a:spLocks noGrp="1"/>
          </p:cNvSpPr>
          <p:nvPr>
            <p:ph type="title"/>
          </p:nvPr>
        </p:nvSpPr>
        <p:spPr>
          <a:xfrm>
            <a:off x="609600" y="417616"/>
            <a:ext cx="10972800" cy="1342569"/>
          </a:xfrm>
        </p:spPr>
        <p:txBody>
          <a:bodyPr>
            <a:normAutofit fontScale="90000"/>
          </a:bodyPr>
          <a:lstStyle/>
          <a:p>
            <a:r>
              <a:rPr lang="es-PE" dirty="0"/>
              <a:t>Cuando un niño informa a sus padres que ha sido víctima de abuso</a:t>
            </a:r>
          </a:p>
        </p:txBody>
      </p:sp>
      <p:sp>
        <p:nvSpPr>
          <p:cNvPr id="3" name="Content Placeholder 2">
            <a:extLst>
              <a:ext uri="{FF2B5EF4-FFF2-40B4-BE49-F238E27FC236}">
                <a16:creationId xmlns:a16="http://schemas.microsoft.com/office/drawing/2014/main" id="{5F346450-7EF5-499A-B7C5-1D78797AF78B}"/>
              </a:ext>
            </a:extLst>
          </p:cNvPr>
          <p:cNvSpPr>
            <a:spLocks noGrp="1"/>
          </p:cNvSpPr>
          <p:nvPr>
            <p:ph idx="1"/>
          </p:nvPr>
        </p:nvSpPr>
        <p:spPr>
          <a:xfrm>
            <a:off x="728354" y="2111167"/>
            <a:ext cx="10972800" cy="3743368"/>
          </a:xfrm>
        </p:spPr>
        <p:txBody>
          <a:bodyPr/>
          <a:lstStyle/>
          <a:p>
            <a:pPr marL="0" indent="0" algn="ctr">
              <a:buNone/>
            </a:pPr>
            <a:r>
              <a:rPr lang="es-PE" dirty="0"/>
              <a:t>Cuando un niño dice que ha sido víctima de abuso sexual, la reacción de los padres es muy importante. Poner en duda la versión del niño o molestarse con él o culparlo por lo sucedido, puede causarle mucho daño.</a:t>
            </a:r>
          </a:p>
        </p:txBody>
      </p:sp>
    </p:spTree>
    <p:extLst>
      <p:ext uri="{BB962C8B-B14F-4D97-AF65-F5344CB8AC3E}">
        <p14:creationId xmlns:p14="http://schemas.microsoft.com/office/powerpoint/2010/main" val="198606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746C-4AB8-45E8-9A28-49F7EF535D9A}"/>
              </a:ext>
            </a:extLst>
          </p:cNvPr>
          <p:cNvSpPr>
            <a:spLocks noGrp="1"/>
          </p:cNvSpPr>
          <p:nvPr>
            <p:ph type="title"/>
          </p:nvPr>
        </p:nvSpPr>
        <p:spPr/>
        <p:txBody>
          <a:bodyPr/>
          <a:lstStyle/>
          <a:p>
            <a:r>
              <a:rPr lang="es-PE" dirty="0"/>
              <a:t>Pautas para responder:</a:t>
            </a:r>
          </a:p>
        </p:txBody>
      </p:sp>
      <p:sp>
        <p:nvSpPr>
          <p:cNvPr id="3" name="Content Placeholder 2">
            <a:extLst>
              <a:ext uri="{FF2B5EF4-FFF2-40B4-BE49-F238E27FC236}">
                <a16:creationId xmlns:a16="http://schemas.microsoft.com/office/drawing/2014/main" id="{DBA3FC21-3F46-430A-999E-6E0E26C33093}"/>
              </a:ext>
            </a:extLst>
          </p:cNvPr>
          <p:cNvSpPr>
            <a:spLocks noGrp="1"/>
          </p:cNvSpPr>
          <p:nvPr>
            <p:ph idx="1"/>
          </p:nvPr>
        </p:nvSpPr>
        <p:spPr/>
        <p:txBody>
          <a:bodyPr>
            <a:normAutofit/>
          </a:bodyPr>
          <a:lstStyle/>
          <a:p>
            <a:pPr marL="742950" indent="-742950">
              <a:buFont typeface="+mj-lt"/>
              <a:buAutoNum type="arabicPeriod"/>
            </a:pPr>
            <a:r>
              <a:rPr lang="es-PE" sz="3600" dirty="0"/>
              <a:t>No se alarmen ni reaccionen en forma exagerada ante la información que les dé el menor, ya que esto puede hacer que el niño deje de comunicarse con ustedes.</a:t>
            </a:r>
          </a:p>
          <a:p>
            <a:pPr marL="742950" indent="-742950">
              <a:buFont typeface="+mj-lt"/>
              <a:buAutoNum type="arabicPeriod"/>
            </a:pPr>
            <a:r>
              <a:rPr lang="es-PE" sz="3600" dirty="0"/>
              <a:t>No expresen enojo con el niño por haber violado instrucciones previas. No culpen al niño ni sugieran que el abuso pudo haber sido su culpa.</a:t>
            </a:r>
          </a:p>
          <a:p>
            <a:pPr marL="742950" indent="-742950">
              <a:buFont typeface="+mj-lt"/>
              <a:buAutoNum type="arabicPeriod"/>
            </a:pPr>
            <a:r>
              <a:rPr lang="es-PE" sz="3600" dirty="0"/>
              <a:t>B</a:t>
            </a:r>
            <a:r>
              <a:rPr lang="es-PE" sz="3600" dirty="0">
                <a:solidFill>
                  <a:prstClr val="white"/>
                </a:solidFill>
              </a:rPr>
              <a:t>usquen un lugar privado, cómodo y seguro donde el niño pueda relatarles lo ocurrido.</a:t>
            </a:r>
          </a:p>
          <a:p>
            <a:pPr marL="742950" indent="-742950">
              <a:buFont typeface="+mj-lt"/>
              <a:buAutoNum type="arabicPeriod"/>
            </a:pPr>
            <a:endParaRPr lang="es-PE" sz="3600" dirty="0"/>
          </a:p>
        </p:txBody>
      </p:sp>
    </p:spTree>
    <p:extLst>
      <p:ext uri="{BB962C8B-B14F-4D97-AF65-F5344CB8AC3E}">
        <p14:creationId xmlns:p14="http://schemas.microsoft.com/office/powerpoint/2010/main" val="190985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3FC21-3F46-430A-999E-6E0E26C33093}"/>
              </a:ext>
            </a:extLst>
          </p:cNvPr>
          <p:cNvSpPr>
            <a:spLocks noGrp="1"/>
          </p:cNvSpPr>
          <p:nvPr>
            <p:ph idx="1"/>
          </p:nvPr>
        </p:nvSpPr>
        <p:spPr>
          <a:xfrm>
            <a:off x="609600" y="686142"/>
            <a:ext cx="10972800" cy="5892788"/>
          </a:xfrm>
        </p:spPr>
        <p:txBody>
          <a:bodyPr>
            <a:normAutofit lnSpcReduction="10000"/>
          </a:bodyPr>
          <a:lstStyle/>
          <a:p>
            <a:pPr marL="742950" indent="-742950">
              <a:buFont typeface="+mj-lt"/>
              <a:buAutoNum type="arabicPeriod" startAt="4"/>
            </a:pPr>
            <a:r>
              <a:rPr lang="es-PE" sz="3600" dirty="0"/>
              <a:t>Ya que los niños sentirán temor de decirles lo que sucedió, deben ser comprensivos y apoyarle a medida que el niño hable.</a:t>
            </a:r>
          </a:p>
          <a:p>
            <a:pPr marL="742950" indent="-742950">
              <a:buFont typeface="+mj-lt"/>
              <a:buAutoNum type="arabicPeriod" startAt="4"/>
            </a:pPr>
            <a:r>
              <a:rPr lang="es-PE" sz="3600" dirty="0"/>
              <a:t>Aseguren al niño que ustedes lo aman y le tienen confianza. No pongan en duda lo que les dice.</a:t>
            </a:r>
          </a:p>
          <a:p>
            <a:pPr marL="742950" lvl="0" indent="-742950">
              <a:buClr>
                <a:srgbClr val="C6B162">
                  <a:lumMod val="60000"/>
                  <a:lumOff val="40000"/>
                </a:srgbClr>
              </a:buClr>
              <a:buFont typeface="+mj-lt"/>
              <a:buAutoNum type="arabicPeriod" startAt="6"/>
            </a:pPr>
            <a:r>
              <a:rPr lang="es-PE" sz="3600" dirty="0">
                <a:solidFill>
                  <a:prstClr val="white"/>
                </a:solidFill>
              </a:rPr>
              <a:t>Expliquen al niño que él no ha hecho nada malo, ya que puede sentirse responsable y puede suponer que tiene la culpa. A los niños generalmente se les seduce o se les obliga por medio del engaño a participar en actos de explotación, y ellos piensan que deberían haber sido más inteligentes o fuertes.</a:t>
            </a:r>
          </a:p>
          <a:p>
            <a:pPr marL="742950" indent="-742950">
              <a:buFont typeface="+mj-lt"/>
              <a:buAutoNum type="arabicPeriod" startAt="4"/>
            </a:pPr>
            <a:endParaRPr lang="es-PE" sz="3600" dirty="0"/>
          </a:p>
        </p:txBody>
      </p:sp>
    </p:spTree>
    <p:extLst>
      <p:ext uri="{BB962C8B-B14F-4D97-AF65-F5344CB8AC3E}">
        <p14:creationId xmlns:p14="http://schemas.microsoft.com/office/powerpoint/2010/main" val="1318031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3FC21-3F46-430A-999E-6E0E26C33093}"/>
              </a:ext>
            </a:extLst>
          </p:cNvPr>
          <p:cNvSpPr>
            <a:spLocks noGrp="1"/>
          </p:cNvSpPr>
          <p:nvPr>
            <p:ph idx="1"/>
          </p:nvPr>
        </p:nvSpPr>
        <p:spPr>
          <a:xfrm>
            <a:off x="609600" y="745516"/>
            <a:ext cx="10972800" cy="5000172"/>
          </a:xfrm>
        </p:spPr>
        <p:txBody>
          <a:bodyPr>
            <a:normAutofit lnSpcReduction="10000"/>
          </a:bodyPr>
          <a:lstStyle/>
          <a:p>
            <a:pPr marL="742950" indent="-742950">
              <a:buFont typeface="+mj-lt"/>
              <a:buAutoNum type="arabicPeriod" startAt="7"/>
            </a:pPr>
            <a:r>
              <a:rPr lang="es-PE" sz="3600" dirty="0"/>
              <a:t>Traten de mantener la rutina normal del hogar. Mantengan la expectativa de que el hijo que haya sido víctima del abuso lleve a cabo sus tareas normales y cumpla con las reglas de la familia.</a:t>
            </a:r>
          </a:p>
          <a:p>
            <a:pPr marL="742950" indent="-742950">
              <a:buFont typeface="+mj-lt"/>
              <a:buAutoNum type="arabicPeriod" startAt="7"/>
            </a:pPr>
            <a:r>
              <a:rPr lang="es-PE" sz="3600" dirty="0"/>
              <a:t>Si los hermanos o hermanas del niño están enterados del abuso, ayúdenles a mostrar apoyo y comprensión; dé a todos los hijos de la familia suficiente información para protegerse a sí mismos del transgresor.</a:t>
            </a:r>
          </a:p>
        </p:txBody>
      </p:sp>
    </p:spTree>
    <p:extLst>
      <p:ext uri="{BB962C8B-B14F-4D97-AF65-F5344CB8AC3E}">
        <p14:creationId xmlns:p14="http://schemas.microsoft.com/office/powerpoint/2010/main" val="1525920331"/>
      </p:ext>
    </p:extLst>
  </p:cSld>
  <p:clrMapOvr>
    <a:masterClrMapping/>
  </p:clrMapOvr>
</p:sld>
</file>

<file path=ppt/theme/theme1.xml><?xml version="1.0" encoding="utf-8"?>
<a:theme xmlns:a="http://schemas.openxmlformats.org/drawingml/2006/main" name="Custom Design">
  <a:themeElements>
    <a:clrScheme name="PBO">
      <a:dk1>
        <a:sysClr val="windowText" lastClr="000000"/>
      </a:dk1>
      <a:lt1>
        <a:sysClr val="window" lastClr="FFFFFF"/>
      </a:lt1>
      <a:dk2>
        <a:srgbClr val="425D84"/>
      </a:dk2>
      <a:lt2>
        <a:srgbClr val="E4E9EF"/>
      </a:lt2>
      <a:accent1>
        <a:srgbClr val="6D80A7"/>
      </a:accent1>
      <a:accent2>
        <a:srgbClr val="A05E5E"/>
      </a:accent2>
      <a:accent3>
        <a:srgbClr val="C6B162"/>
      </a:accent3>
      <a:accent4>
        <a:srgbClr val="786954"/>
      </a:accent4>
      <a:accent5>
        <a:srgbClr val="6D7F5B"/>
      </a:accent5>
      <a:accent6>
        <a:srgbClr val="758085"/>
      </a:accent6>
      <a:hlink>
        <a:srgbClr val="C6D1DD"/>
      </a:hlink>
      <a:folHlink>
        <a:srgbClr val="B2B2B2"/>
      </a:folHlink>
    </a:clrScheme>
    <a:fontScheme name="PBO">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PBO">
      <a:dk1>
        <a:sysClr val="windowText" lastClr="000000"/>
      </a:dk1>
      <a:lt1>
        <a:sysClr val="window" lastClr="FFFFFF"/>
      </a:lt1>
      <a:dk2>
        <a:srgbClr val="425D84"/>
      </a:dk2>
      <a:lt2>
        <a:srgbClr val="E4E9EF"/>
      </a:lt2>
      <a:accent1>
        <a:srgbClr val="6D80A7"/>
      </a:accent1>
      <a:accent2>
        <a:srgbClr val="A05E5E"/>
      </a:accent2>
      <a:accent3>
        <a:srgbClr val="C6B162"/>
      </a:accent3>
      <a:accent4>
        <a:srgbClr val="786954"/>
      </a:accent4>
      <a:accent5>
        <a:srgbClr val="6D7F5B"/>
      </a:accent5>
      <a:accent6>
        <a:srgbClr val="758085"/>
      </a:accent6>
      <a:hlink>
        <a:srgbClr val="C6D1DD"/>
      </a:hlink>
      <a:folHlink>
        <a:srgbClr val="B2B2B2"/>
      </a:folHlink>
    </a:clrScheme>
    <a:fontScheme name="PBO">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w Presentation Template">
  <a:themeElements>
    <a:clrScheme name="PBO">
      <a:dk1>
        <a:sysClr val="windowText" lastClr="000000"/>
      </a:dk1>
      <a:lt1>
        <a:sysClr val="window" lastClr="FFFFFF"/>
      </a:lt1>
      <a:dk2>
        <a:srgbClr val="425D84"/>
      </a:dk2>
      <a:lt2>
        <a:srgbClr val="E4E9EF"/>
      </a:lt2>
      <a:accent1>
        <a:srgbClr val="6D80A7"/>
      </a:accent1>
      <a:accent2>
        <a:srgbClr val="A05E5E"/>
      </a:accent2>
      <a:accent3>
        <a:srgbClr val="C6B162"/>
      </a:accent3>
      <a:accent4>
        <a:srgbClr val="786954"/>
      </a:accent4>
      <a:accent5>
        <a:srgbClr val="6D7F5B"/>
      </a:accent5>
      <a:accent6>
        <a:srgbClr val="758085"/>
      </a:accent6>
      <a:hlink>
        <a:srgbClr val="C6D1DD"/>
      </a:hlink>
      <a:folHlink>
        <a:srgbClr val="B2B2B2"/>
      </a:folHlink>
    </a:clrScheme>
    <a:fontScheme name="PBO">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PBO">
      <a:dk1>
        <a:sysClr val="windowText" lastClr="000000"/>
      </a:dk1>
      <a:lt1>
        <a:sysClr val="window" lastClr="FFFFFF"/>
      </a:lt1>
      <a:dk2>
        <a:srgbClr val="425D84"/>
      </a:dk2>
      <a:lt2>
        <a:srgbClr val="E4E9EF"/>
      </a:lt2>
      <a:accent1>
        <a:srgbClr val="6D80A7"/>
      </a:accent1>
      <a:accent2>
        <a:srgbClr val="A05E5E"/>
      </a:accent2>
      <a:accent3>
        <a:srgbClr val="C6B162"/>
      </a:accent3>
      <a:accent4>
        <a:srgbClr val="786954"/>
      </a:accent4>
      <a:accent5>
        <a:srgbClr val="6D7F5B"/>
      </a:accent5>
      <a:accent6>
        <a:srgbClr val="758085"/>
      </a:accent6>
      <a:hlink>
        <a:srgbClr val="C6D1DD"/>
      </a:hlink>
      <a:folHlink>
        <a:srgbClr val="B2B2B2"/>
      </a:folHlink>
    </a:clrScheme>
    <a:fontScheme name="PBO">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3ef5274-90b8-4b3f-8a76-b4c36a43e904}" enabled="1" method="Privileged" siteId="{61e6eeb3-5fd7-4aaa-ae3c-61e8deb09b79}" removed="0"/>
</clbl:labelList>
</file>

<file path=docProps/app.xml><?xml version="1.0" encoding="utf-8"?>
<Properties xmlns="http://schemas.openxmlformats.org/officeDocument/2006/extended-properties" xmlns:vt="http://schemas.openxmlformats.org/officeDocument/2006/docPropsVTypes">
  <TotalTime>21841</TotalTime>
  <Words>1098</Words>
  <Application>Microsoft Office PowerPoint</Application>
  <PresentationFormat>Widescreen</PresentationFormat>
  <Paragraphs>81</Paragraphs>
  <Slides>25</Slides>
  <Notes>10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vt:lpstr>
      <vt:lpstr>Times New Roman</vt:lpstr>
      <vt:lpstr>Wingdings</vt:lpstr>
      <vt:lpstr>Custom Design</vt:lpstr>
      <vt:lpstr>1_Custom Design</vt:lpstr>
      <vt:lpstr>New Presentation Template</vt:lpstr>
      <vt:lpstr>2_Custom Design</vt:lpstr>
      <vt:lpstr> PREVENCIÓN DEL ABUSO </vt:lpstr>
      <vt:lpstr>El problema del abuso o el maltrato</vt:lpstr>
      <vt:lpstr>¿Qué es el abuso?</vt:lpstr>
      <vt:lpstr>PowerPoint Presentation</vt:lpstr>
      <vt:lpstr>Nuestra responsabilidad de prevenir el abuso y el maltrato</vt:lpstr>
      <vt:lpstr>Cuando un niño informa a sus padres que ha sido víctima de abuso</vt:lpstr>
      <vt:lpstr>Pautas para responder:</vt:lpstr>
      <vt:lpstr>PowerPoint Presentation</vt:lpstr>
      <vt:lpstr>PowerPoint Presentation</vt:lpstr>
      <vt:lpstr>Pautas adicionales sobre qué hacer:</vt:lpstr>
      <vt:lpstr>¿Estoy cometiendo abuso en mi hogar?</vt:lpstr>
      <vt:lpstr>PowerPoint Presentation</vt:lpstr>
      <vt:lpstr>PowerPoint Presentation</vt:lpstr>
      <vt:lpstr>¿Está usted sufriendo abuso?</vt:lpstr>
      <vt:lpstr>Recursos:</vt:lpstr>
      <vt:lpstr>Anexos </vt:lpstr>
      <vt:lpstr>Prevención del abuso infantil </vt:lpstr>
      <vt:lpstr>Prevención del abuso infantil 1</vt:lpstr>
      <vt:lpstr>Prevención del abuso infantil 2</vt:lpstr>
      <vt:lpstr>Prevención del abuso infantil 3</vt:lpstr>
      <vt:lpstr>Prevención del abuso infantil 4</vt:lpstr>
      <vt:lpstr>Prevención del abuso infantil 5</vt:lpstr>
      <vt:lpstr>Otros tipos de abuso</vt:lpstr>
      <vt:lpstr>Otros tipos de abuso</vt:lpstr>
      <vt:lpstr>Otros tipos de abuso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Comité de Bienestar &amp; Autosuficiencia  7 Marzo 2019</dc:title>
  <dc:creator>Moroni Torres</dc:creator>
  <cp:lastModifiedBy>José Alesón</cp:lastModifiedBy>
  <cp:revision>167</cp:revision>
  <cp:lastPrinted>2019-10-18T21:32:08Z</cp:lastPrinted>
  <dcterms:created xsi:type="dcterms:W3CDTF">2019-05-07T12:36:08Z</dcterms:created>
  <dcterms:modified xsi:type="dcterms:W3CDTF">2021-12-10T22:41:29Z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c3d3d8-6bdc-485e-b6f2-a0ac58658b4a_Enabled">
    <vt:lpwstr>True</vt:lpwstr>
  </property>
  <property fmtid="{D5CDD505-2E9C-101B-9397-08002B2CF9AE}" pid="3" name="MSIP_Label_bdc3d3d8-6bdc-485e-b6f2-a0ac58658b4a_SiteId">
    <vt:lpwstr>61e6eeb3-5fd7-4aaa-ae3c-61e8deb09b79</vt:lpwstr>
  </property>
  <property fmtid="{D5CDD505-2E9C-101B-9397-08002B2CF9AE}" pid="4" name="MSIP_Label_bdc3d3d8-6bdc-485e-b6f2-a0ac58658b4a_Owner">
    <vt:lpwstr>TorresMP@churchofjesuschrist.org</vt:lpwstr>
  </property>
  <property fmtid="{D5CDD505-2E9C-101B-9397-08002B2CF9AE}" pid="5" name="MSIP_Label_bdc3d3d8-6bdc-485e-b6f2-a0ac58658b4a_SetDate">
    <vt:lpwstr>2019-05-07T22:36:46.1960404Z</vt:lpwstr>
  </property>
  <property fmtid="{D5CDD505-2E9C-101B-9397-08002B2CF9AE}" pid="6" name="MSIP_Label_bdc3d3d8-6bdc-485e-b6f2-a0ac58658b4a_Name">
    <vt:lpwstr>Internal Use</vt:lpwstr>
  </property>
  <property fmtid="{D5CDD505-2E9C-101B-9397-08002B2CF9AE}" pid="7" name="MSIP_Label_bdc3d3d8-6bdc-485e-b6f2-a0ac58658b4a_Application">
    <vt:lpwstr>Microsoft Azure Information Protection</vt:lpwstr>
  </property>
  <property fmtid="{D5CDD505-2E9C-101B-9397-08002B2CF9AE}" pid="8" name="MSIP_Label_bdc3d3d8-6bdc-485e-b6f2-a0ac58658b4a_Extended_MSFT_Method">
    <vt:lpwstr>Automatic</vt:lpwstr>
  </property>
  <property fmtid="{D5CDD505-2E9C-101B-9397-08002B2CF9AE}" pid="9" name="MSIP_Label_03ef5274-90b8-4b3f-8a76-b4c36a43e904_Enabled">
    <vt:lpwstr>True</vt:lpwstr>
  </property>
  <property fmtid="{D5CDD505-2E9C-101B-9397-08002B2CF9AE}" pid="10" name="MSIP_Label_03ef5274-90b8-4b3f-8a76-b4c36a43e904_SiteId">
    <vt:lpwstr>61e6eeb3-5fd7-4aaa-ae3c-61e8deb09b79</vt:lpwstr>
  </property>
  <property fmtid="{D5CDD505-2E9C-101B-9397-08002B2CF9AE}" pid="11" name="MSIP_Label_03ef5274-90b8-4b3f-8a76-b4c36a43e904_Owner">
    <vt:lpwstr>TorresMP@churchofjesuschrist.org</vt:lpwstr>
  </property>
  <property fmtid="{D5CDD505-2E9C-101B-9397-08002B2CF9AE}" pid="12" name="MSIP_Label_03ef5274-90b8-4b3f-8a76-b4c36a43e904_SetDate">
    <vt:lpwstr>2019-05-07T22:36:46.1960404Z</vt:lpwstr>
  </property>
  <property fmtid="{D5CDD505-2E9C-101B-9397-08002B2CF9AE}" pid="13" name="MSIP_Label_03ef5274-90b8-4b3f-8a76-b4c36a43e904_Name">
    <vt:lpwstr>Not Encrypted</vt:lpwstr>
  </property>
  <property fmtid="{D5CDD505-2E9C-101B-9397-08002B2CF9AE}" pid="14" name="MSIP_Label_03ef5274-90b8-4b3f-8a76-b4c36a43e904_Application">
    <vt:lpwstr>Microsoft Azure Information Protection</vt:lpwstr>
  </property>
  <property fmtid="{D5CDD505-2E9C-101B-9397-08002B2CF9AE}" pid="15" name="MSIP_Label_03ef5274-90b8-4b3f-8a76-b4c36a43e904_Parent">
    <vt:lpwstr>bdc3d3d8-6bdc-485e-b6f2-a0ac58658b4a</vt:lpwstr>
  </property>
  <property fmtid="{D5CDD505-2E9C-101B-9397-08002B2CF9AE}" pid="16" name="MSIP_Label_03ef5274-90b8-4b3f-8a76-b4c36a43e904_Extended_MSFT_Method">
    <vt:lpwstr>Automatic</vt:lpwstr>
  </property>
  <property fmtid="{D5CDD505-2E9C-101B-9397-08002B2CF9AE}" pid="17" name="Classification">
    <vt:lpwstr>Internal Use Not Encrypted</vt:lpwstr>
  </property>
</Properties>
</file>